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2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8288000" cy="10287000"/>
  <p:notesSz cx="6858000" cy="9144000"/>
  <p:embeddedFontLst>
    <p:embeddedFont>
      <p:font typeface="字由点字倔强黑" panose="00020600040101010101" charset="-122"/>
      <p:regular r:id="rId24"/>
    </p:embeddedFont>
    <p:embeddedFont>
      <p:font typeface="Calibri" panose="020F0502020204030204" charset="0"/>
      <p:regular r:id="rId25"/>
      <p:bold r:id="rId26"/>
      <p:italic r:id="rId27"/>
      <p:boldItalic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xml"/><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endParaRPr lang="en-US"/>
          </a:p>
          <a:p/>
          <a:p>
            <a:r>
              <a:rPr lang="en-US"/>
              <a:t>null</a:t>
            </a:r>
            <a:endParaRPr lang="en-US"/>
          </a:p>
          <a:p/>
          <a:p>
            <a:r>
              <a:rPr lang="en-US"/>
              <a:t>‹#›</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1" Type="http://schemas.openxmlformats.org/officeDocument/2006/relationships/notesSlide" Target="../notesSlides/notesSlide13.xml"/><Relationship Id="rId10" Type="http://schemas.openxmlformats.org/officeDocument/2006/relationships/slideLayout" Target="../slideLayouts/slideLayout1.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sp>
        <p:nvSpPr>
          <p:cNvPr id="4" name="TextBox 4"/>
          <p:cNvSpPr txBox="1"/>
          <p:nvPr/>
        </p:nvSpPr>
        <p:spPr>
          <a:xfrm>
            <a:off x="7988457" y="2290333"/>
            <a:ext cx="9408630" cy="3433141"/>
          </a:xfrm>
          <a:prstGeom prst="rect">
            <a:avLst/>
          </a:prstGeom>
        </p:spPr>
        <p:txBody>
          <a:bodyPr lIns="0" tIns="0" rIns="0" bIns="0" rtlCol="0" anchor="t">
            <a:spAutoFit/>
          </a:bodyPr>
          <a:lstStyle/>
          <a:p>
            <a:pPr algn="r">
              <a:lnSpc>
                <a:spcPts val="28870"/>
              </a:lnSpc>
            </a:pPr>
            <a:r>
              <a:rPr lang="en-US" sz="18040" spc="-922">
                <a:solidFill>
                  <a:srgbClr val="1B4367"/>
                </a:solidFill>
                <a:ea typeface="字由点字倔强黑" panose="00020600040101010101" charset="-122"/>
              </a:rPr>
              <a:t>政务先锋</a:t>
            </a:r>
            <a:endParaRPr lang="en-US" sz="18040" spc="-922">
              <a:solidFill>
                <a:srgbClr val="1B4367"/>
              </a:solidFill>
              <a:ea typeface="字由点字倔强黑" panose="00020600040101010101" charset="-122"/>
            </a:endParaRPr>
          </a:p>
        </p:txBody>
      </p:sp>
      <p:sp>
        <p:nvSpPr>
          <p:cNvPr id="5" name="TextBox 5"/>
          <p:cNvSpPr txBox="1"/>
          <p:nvPr/>
        </p:nvSpPr>
        <p:spPr>
          <a:xfrm>
            <a:off x="4204288" y="6083365"/>
            <a:ext cx="13192799" cy="1028700"/>
          </a:xfrm>
          <a:prstGeom prst="rect">
            <a:avLst/>
          </a:prstGeom>
        </p:spPr>
        <p:txBody>
          <a:bodyPr lIns="0" tIns="0" rIns="0" bIns="0" rtlCol="0" anchor="t">
            <a:spAutoFit/>
          </a:bodyPr>
          <a:lstStyle/>
          <a:p>
            <a:pPr algn="r">
              <a:lnSpc>
                <a:spcPts val="8400"/>
              </a:lnSpc>
            </a:pPr>
            <a:r>
              <a:rPr lang="en-US" sz="6000">
                <a:solidFill>
                  <a:srgbClr val="1B4367"/>
                </a:solidFill>
                <a:latin typeface="字由点字倔强黑" panose="00020600040101010101" charset="-122"/>
                <a:ea typeface="字由点字倔强黑" panose="00020600040101010101" charset="-122"/>
              </a:rPr>
              <a:t>——基于检索增强的便民问答系统</a:t>
            </a:r>
            <a:endParaRPr lang="en-US" sz="6000">
              <a:solidFill>
                <a:srgbClr val="1B4367"/>
              </a:solidFill>
              <a:latin typeface="字由点字倔强黑" panose="00020600040101010101" charset="-122"/>
              <a:ea typeface="字由点字倔强黑" panose="0002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638956" y="515615"/>
            <a:ext cx="15403801" cy="731520"/>
            <a:chOff x="0" y="0"/>
            <a:chExt cx="20538402" cy="975360"/>
          </a:xfrm>
        </p:grpSpPr>
        <p:sp>
          <p:nvSpPr>
            <p:cNvPr id="5" name="AutoShape 5"/>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6" name="TextBox 6"/>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实践过程</a:t>
              </a:r>
              <a:endParaRPr lang="en-US" sz="4200">
                <a:solidFill>
                  <a:srgbClr val="1B4367"/>
                </a:solidFill>
                <a:ea typeface="思源黑体 Bold" panose="020B0800000000000000" charset="-122"/>
              </a:endParaRPr>
            </a:p>
          </p:txBody>
        </p:sp>
      </p:grpSp>
      <p:grpSp>
        <p:nvGrpSpPr>
          <p:cNvPr id="7" name="Group 7"/>
          <p:cNvGrpSpPr/>
          <p:nvPr/>
        </p:nvGrpSpPr>
        <p:grpSpPr>
          <a:xfrm rot="0">
            <a:off x="8251620" y="4210020"/>
            <a:ext cx="2178473" cy="2178473"/>
            <a:chOff x="0" y="0"/>
            <a:chExt cx="2904631" cy="2904631"/>
          </a:xfrm>
        </p:grpSpPr>
        <p:grpSp>
          <p:nvGrpSpPr>
            <p:cNvPr id="8" name="Group 8"/>
            <p:cNvGrpSpPr/>
            <p:nvPr/>
          </p:nvGrpSpPr>
          <p:grpSpPr>
            <a:xfrm rot="0">
              <a:off x="0" y="0"/>
              <a:ext cx="2904631" cy="29046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578F"/>
              </a:solidFill>
            </p:spPr>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2940"/>
                  </a:lnSpc>
                </a:pPr>
              </a:p>
            </p:txBody>
          </p:sp>
        </p:grpSp>
        <p:sp>
          <p:nvSpPr>
            <p:cNvPr id="11" name="TextBox 11"/>
            <p:cNvSpPr txBox="1"/>
            <p:nvPr/>
          </p:nvSpPr>
          <p:spPr>
            <a:xfrm>
              <a:off x="235281" y="601416"/>
              <a:ext cx="2434069" cy="1701800"/>
            </a:xfrm>
            <a:prstGeom prst="rect">
              <a:avLst/>
            </a:prstGeom>
          </p:spPr>
          <p:txBody>
            <a:bodyPr lIns="0" tIns="0" rIns="0" bIns="0" rtlCol="0" anchor="t">
              <a:spAutoFit/>
            </a:bodyPr>
            <a:lstStyle/>
            <a:p>
              <a:pPr algn="ctr">
                <a:lnSpc>
                  <a:spcPts val="5040"/>
                </a:lnSpc>
              </a:pPr>
              <a:r>
                <a:rPr lang="en-US" sz="4200" spc="1024">
                  <a:solidFill>
                    <a:srgbClr val="FFFFFF"/>
                  </a:solidFill>
                  <a:ea typeface="思源黑体 Bold" panose="020B0800000000000000" charset="-122"/>
                </a:rPr>
                <a:t>使用</a:t>
              </a:r>
              <a:endParaRPr lang="en-US" sz="4200" spc="1024">
                <a:solidFill>
                  <a:srgbClr val="FFFFFF"/>
                </a:solidFill>
                <a:ea typeface="思源黑体 Bold" panose="020B0800000000000000" charset="-122"/>
              </a:endParaRPr>
            </a:p>
            <a:p>
              <a:pPr algn="ctr">
                <a:lnSpc>
                  <a:spcPts val="5040"/>
                </a:lnSpc>
              </a:pPr>
              <a:r>
                <a:rPr lang="en-US" sz="4200" spc="1024">
                  <a:solidFill>
                    <a:srgbClr val="FFFFFF"/>
                  </a:solidFill>
                  <a:ea typeface="思源黑体 Bold" panose="020B0800000000000000" charset="-122"/>
                </a:rPr>
                <a:t>算法</a:t>
              </a:r>
              <a:endParaRPr lang="en-US" sz="4200" spc="1024">
                <a:solidFill>
                  <a:srgbClr val="FFFFFF"/>
                </a:solidFill>
                <a:ea typeface="思源黑体 Bold" panose="020B0800000000000000" charset="-122"/>
              </a:endParaRPr>
            </a:p>
          </p:txBody>
        </p:sp>
      </p:grpSp>
      <p:grpSp>
        <p:nvGrpSpPr>
          <p:cNvPr id="12" name="Group 12"/>
          <p:cNvGrpSpPr/>
          <p:nvPr/>
        </p:nvGrpSpPr>
        <p:grpSpPr>
          <a:xfrm rot="0">
            <a:off x="1360177" y="6388493"/>
            <a:ext cx="7192298" cy="3416173"/>
            <a:chOff x="0" y="0"/>
            <a:chExt cx="9589731" cy="4554897"/>
          </a:xfrm>
        </p:grpSpPr>
        <p:grpSp>
          <p:nvGrpSpPr>
            <p:cNvPr id="13" name="Group 13"/>
            <p:cNvGrpSpPr/>
            <p:nvPr/>
          </p:nvGrpSpPr>
          <p:grpSpPr>
            <a:xfrm rot="0">
              <a:off x="0" y="1837866"/>
              <a:ext cx="7764926" cy="2384289"/>
              <a:chOff x="0" y="0"/>
              <a:chExt cx="7764926" cy="2384289"/>
            </a:xfrm>
          </p:grpSpPr>
          <p:sp>
            <p:nvSpPr>
              <p:cNvPr id="14" name="Freeform 14"/>
              <p:cNvSpPr/>
              <p:nvPr/>
            </p:nvSpPr>
            <p:spPr>
              <a:xfrm>
                <a:off x="0" y="0"/>
                <a:ext cx="7764907" cy="2384298"/>
              </a:xfrm>
              <a:custGeom>
                <a:avLst/>
                <a:gdLst/>
                <a:ahLst/>
                <a:cxnLst/>
                <a:rect l="l" t="t" r="r" b="b"/>
                <a:pathLst>
                  <a:path w="7764907" h="2384298">
                    <a:moveTo>
                      <a:pt x="0" y="0"/>
                    </a:moveTo>
                    <a:lnTo>
                      <a:pt x="7764907" y="0"/>
                    </a:lnTo>
                    <a:lnTo>
                      <a:pt x="7764907" y="2384298"/>
                    </a:lnTo>
                    <a:lnTo>
                      <a:pt x="0" y="2384298"/>
                    </a:lnTo>
                    <a:lnTo>
                      <a:pt x="0" y="0"/>
                    </a:lnTo>
                    <a:close/>
                  </a:path>
                </a:pathLst>
              </a:custGeom>
              <a:blipFill>
                <a:blip r:embed="rId2"/>
                <a:stretch>
                  <a:fillRect t="-21" b="-20"/>
                </a:stretch>
              </a:blipFill>
            </p:spPr>
          </p:sp>
        </p:grpSp>
        <p:sp>
          <p:nvSpPr>
            <p:cNvPr id="15" name="TextBox 15"/>
            <p:cNvSpPr txBox="1"/>
            <p:nvPr/>
          </p:nvSpPr>
          <p:spPr>
            <a:xfrm>
              <a:off x="551286" y="4183422"/>
              <a:ext cx="6662353" cy="371475"/>
            </a:xfrm>
            <a:prstGeom prst="rect">
              <a:avLst/>
            </a:prstGeom>
          </p:spPr>
          <p:txBody>
            <a:bodyPr lIns="0" tIns="0" rIns="0" bIns="0" rtlCol="0" anchor="t">
              <a:spAutoFit/>
            </a:bodyPr>
            <a:lstStyle/>
            <a:p>
              <a:pPr algn="ctr">
                <a:lnSpc>
                  <a:spcPts val="2280"/>
                </a:lnSpc>
              </a:pPr>
              <a:r>
                <a:rPr lang="en-US" sz="1900">
                  <a:solidFill>
                    <a:srgbClr val="1C1917"/>
                  </a:solidFill>
                  <a:latin typeface="思源黑体" panose="020B0500000000000000" charset="-122"/>
                </a:rPr>
                <a:t>Word Segmentation</a:t>
              </a:r>
              <a:endParaRPr lang="en-US" sz="1900">
                <a:solidFill>
                  <a:srgbClr val="1C1917"/>
                </a:solidFill>
                <a:latin typeface="思源黑体" panose="020B0500000000000000" charset="-122"/>
              </a:endParaRPr>
            </a:p>
          </p:txBody>
        </p:sp>
        <p:sp>
          <p:nvSpPr>
            <p:cNvPr id="16" name="TextBox 16"/>
            <p:cNvSpPr txBox="1"/>
            <p:nvPr/>
          </p:nvSpPr>
          <p:spPr>
            <a:xfrm>
              <a:off x="185375" y="1132700"/>
              <a:ext cx="9404356" cy="419100"/>
            </a:xfrm>
            <a:prstGeom prst="rect">
              <a:avLst/>
            </a:prstGeom>
          </p:spPr>
          <p:txBody>
            <a:bodyPr lIns="0" tIns="0" rIns="0" bIns="0" rtlCol="0" anchor="t">
              <a:spAutoFit/>
            </a:bodyPr>
            <a:lstStyle/>
            <a:p>
              <a:pPr>
                <a:lnSpc>
                  <a:spcPts val="2520"/>
                </a:lnSpc>
              </a:pPr>
              <a:r>
                <a:rPr lang="en-US" sz="2100">
                  <a:solidFill>
                    <a:srgbClr val="1C1917"/>
                  </a:solidFill>
                  <a:latin typeface="思源黑体 Bold" panose="020B0800000000000000" charset="-122"/>
                  <a:ea typeface="思源黑体 Bold" panose="020B0800000000000000" charset="-122"/>
                </a:rPr>
                <a:t>（1）基于词典的分词算法,将文本分割成词语</a:t>
              </a:r>
              <a:endParaRPr lang="en-US" sz="2100">
                <a:solidFill>
                  <a:srgbClr val="1C1917"/>
                </a:solidFill>
                <a:latin typeface="思源黑体 Bold" panose="020B0800000000000000" charset="-122"/>
                <a:ea typeface="思源黑体 Bold" panose="020B0800000000000000" charset="-122"/>
              </a:endParaRPr>
            </a:p>
          </p:txBody>
        </p:sp>
        <p:grpSp>
          <p:nvGrpSpPr>
            <p:cNvPr id="17" name="Group 17"/>
            <p:cNvGrpSpPr/>
            <p:nvPr/>
          </p:nvGrpSpPr>
          <p:grpSpPr>
            <a:xfrm rot="-5400000">
              <a:off x="6797343" y="52915"/>
              <a:ext cx="846633" cy="740804"/>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18578F"/>
              </a:solidFill>
            </p:spPr>
          </p:sp>
          <p:sp>
            <p:nvSpPr>
              <p:cNvPr id="19" name="TextBox 19"/>
              <p:cNvSpPr txBox="1"/>
              <p:nvPr/>
            </p:nvSpPr>
            <p:spPr>
              <a:xfrm>
                <a:off x="127000" y="-25400"/>
                <a:ext cx="558800" cy="406400"/>
              </a:xfrm>
              <a:prstGeom prst="rect">
                <a:avLst/>
              </a:prstGeom>
            </p:spPr>
            <p:txBody>
              <a:bodyPr lIns="50800" tIns="50800" rIns="50800" bIns="50800" rtlCol="0" anchor="ctr"/>
              <a:lstStyle/>
              <a:p>
                <a:pPr algn="ctr">
                  <a:lnSpc>
                    <a:spcPts val="2940"/>
                  </a:lnSpc>
                </a:pPr>
              </a:p>
            </p:txBody>
          </p:sp>
        </p:grpSp>
        <p:grpSp>
          <p:nvGrpSpPr>
            <p:cNvPr id="20" name="Group 20"/>
            <p:cNvGrpSpPr/>
            <p:nvPr/>
          </p:nvGrpSpPr>
          <p:grpSpPr>
            <a:xfrm rot="0">
              <a:off x="359628" y="0"/>
              <a:ext cx="6503330" cy="846633"/>
              <a:chOff x="0" y="0"/>
              <a:chExt cx="1284608" cy="167236"/>
            </a:xfrm>
          </p:grpSpPr>
          <p:sp>
            <p:nvSpPr>
              <p:cNvPr id="21" name="Freeform 21"/>
              <p:cNvSpPr/>
              <p:nvPr/>
            </p:nvSpPr>
            <p:spPr>
              <a:xfrm>
                <a:off x="0" y="0"/>
                <a:ext cx="1284608" cy="167236"/>
              </a:xfrm>
              <a:custGeom>
                <a:avLst/>
                <a:gdLst/>
                <a:ahLst/>
                <a:cxnLst/>
                <a:rect l="l" t="t" r="r" b="b"/>
                <a:pathLst>
                  <a:path w="1284608" h="167236">
                    <a:moveTo>
                      <a:pt x="0" y="0"/>
                    </a:moveTo>
                    <a:lnTo>
                      <a:pt x="1284608" y="0"/>
                    </a:lnTo>
                    <a:lnTo>
                      <a:pt x="1284608" y="167236"/>
                    </a:lnTo>
                    <a:lnTo>
                      <a:pt x="0" y="167236"/>
                    </a:lnTo>
                    <a:close/>
                  </a:path>
                </a:pathLst>
              </a:custGeom>
              <a:solidFill>
                <a:srgbClr val="18578F"/>
              </a:solidFill>
            </p:spPr>
          </p:sp>
          <p:sp>
            <p:nvSpPr>
              <p:cNvPr id="22" name="TextBox 22"/>
              <p:cNvSpPr txBox="1"/>
              <p:nvPr/>
            </p:nvSpPr>
            <p:spPr>
              <a:xfrm>
                <a:off x="0" y="-76200"/>
                <a:ext cx="1284608" cy="243436"/>
              </a:xfrm>
              <a:prstGeom prst="rect">
                <a:avLst/>
              </a:prstGeom>
            </p:spPr>
            <p:txBody>
              <a:bodyPr lIns="50800" tIns="50800" rIns="50800" bIns="50800" rtlCol="0" anchor="ctr"/>
              <a:lstStyle/>
              <a:p>
                <a:pPr algn="ctr">
                  <a:lnSpc>
                    <a:spcPts val="2940"/>
                  </a:lnSpc>
                </a:pPr>
              </a:p>
            </p:txBody>
          </p:sp>
        </p:grpSp>
        <p:sp>
          <p:nvSpPr>
            <p:cNvPr id="23" name="TextBox 23"/>
            <p:cNvSpPr txBox="1"/>
            <p:nvPr/>
          </p:nvSpPr>
          <p:spPr>
            <a:xfrm>
              <a:off x="663615" y="194717"/>
              <a:ext cx="8914037" cy="457200"/>
            </a:xfrm>
            <a:prstGeom prst="rect">
              <a:avLst/>
            </a:prstGeom>
          </p:spPr>
          <p:txBody>
            <a:bodyPr lIns="0" tIns="0" rIns="0" bIns="0" rtlCol="0" anchor="t">
              <a:spAutoFit/>
            </a:bodyPr>
            <a:lstStyle/>
            <a:p>
              <a:pPr algn="l">
                <a:lnSpc>
                  <a:spcPts val="2760"/>
                </a:lnSpc>
              </a:pPr>
              <a:r>
                <a:rPr lang="en-US" sz="2300">
                  <a:solidFill>
                    <a:srgbClr val="FFFFFF"/>
                  </a:solidFill>
                  <a:latin typeface="思源黑体 Bold" panose="020B0800000000000000" charset="-122"/>
                </a:rPr>
                <a:t>2</a:t>
              </a:r>
              <a:r>
                <a:rPr lang="en-US" sz="2300">
                  <a:solidFill>
                    <a:srgbClr val="FFFFFF"/>
                  </a:solidFill>
                  <a:ea typeface="思源黑体 Bold" panose="020B0800000000000000" charset="-122"/>
                </a:rPr>
                <a:t>、基于深度学习的文本处理算法</a:t>
              </a:r>
              <a:endParaRPr lang="en-US" sz="2300">
                <a:solidFill>
                  <a:srgbClr val="FFFFFF"/>
                </a:solidFill>
                <a:ea typeface="思源黑体 Bold" panose="020B0800000000000000" charset="-122"/>
              </a:endParaRPr>
            </a:p>
          </p:txBody>
        </p:sp>
      </p:grpSp>
      <p:grpSp>
        <p:nvGrpSpPr>
          <p:cNvPr id="24" name="Group 24"/>
          <p:cNvGrpSpPr/>
          <p:nvPr/>
        </p:nvGrpSpPr>
        <p:grpSpPr>
          <a:xfrm rot="0">
            <a:off x="11408626" y="1759464"/>
            <a:ext cx="5449230" cy="3021874"/>
            <a:chOff x="0" y="0"/>
            <a:chExt cx="7265640" cy="4029165"/>
          </a:xfrm>
        </p:grpSpPr>
        <p:grpSp>
          <p:nvGrpSpPr>
            <p:cNvPr id="25" name="Group 25"/>
            <p:cNvGrpSpPr/>
            <p:nvPr/>
          </p:nvGrpSpPr>
          <p:grpSpPr>
            <a:xfrm rot="0">
              <a:off x="0" y="673965"/>
              <a:ext cx="7265640" cy="2999599"/>
              <a:chOff x="0" y="0"/>
              <a:chExt cx="8169333" cy="3372687"/>
            </a:xfrm>
          </p:grpSpPr>
          <p:sp>
            <p:nvSpPr>
              <p:cNvPr id="26" name="Freeform 26"/>
              <p:cNvSpPr/>
              <p:nvPr/>
            </p:nvSpPr>
            <p:spPr>
              <a:xfrm>
                <a:off x="0" y="0"/>
                <a:ext cx="8169275" cy="3372739"/>
              </a:xfrm>
              <a:custGeom>
                <a:avLst/>
                <a:gdLst/>
                <a:ahLst/>
                <a:cxnLst/>
                <a:rect l="l" t="t" r="r" b="b"/>
                <a:pathLst>
                  <a:path w="8169275" h="3372739">
                    <a:moveTo>
                      <a:pt x="0" y="0"/>
                    </a:moveTo>
                    <a:lnTo>
                      <a:pt x="8169275" y="0"/>
                    </a:lnTo>
                    <a:lnTo>
                      <a:pt x="8169275" y="3372739"/>
                    </a:lnTo>
                    <a:lnTo>
                      <a:pt x="0" y="3372739"/>
                    </a:lnTo>
                    <a:lnTo>
                      <a:pt x="0" y="0"/>
                    </a:lnTo>
                    <a:close/>
                  </a:path>
                </a:pathLst>
              </a:custGeom>
              <a:blipFill>
                <a:blip r:embed="rId3"/>
                <a:stretch>
                  <a:fillRect t="-94" b="-92"/>
                </a:stretch>
              </a:blipFill>
            </p:spPr>
          </p:sp>
        </p:grpSp>
        <p:sp>
          <p:nvSpPr>
            <p:cNvPr id="27" name="TextBox 27"/>
            <p:cNvSpPr txBox="1"/>
            <p:nvPr/>
          </p:nvSpPr>
          <p:spPr>
            <a:xfrm>
              <a:off x="181154" y="3673565"/>
              <a:ext cx="6903331" cy="355600"/>
            </a:xfrm>
            <a:prstGeom prst="rect">
              <a:avLst/>
            </a:prstGeom>
          </p:spPr>
          <p:txBody>
            <a:bodyPr lIns="0" tIns="0" rIns="0" bIns="0" rtlCol="0" anchor="t">
              <a:spAutoFit/>
            </a:bodyPr>
            <a:lstStyle/>
            <a:p>
              <a:pPr algn="ctr">
                <a:lnSpc>
                  <a:spcPts val="2160"/>
                </a:lnSpc>
              </a:pPr>
              <a:r>
                <a:rPr lang="en-US" sz="1800">
                  <a:solidFill>
                    <a:srgbClr val="1C1917"/>
                  </a:solidFill>
                  <a:latin typeface="思源黑体" panose="020B0500000000000000" charset="-122"/>
                  <a:ea typeface="思源黑体" panose="020B0500000000000000" charset="-122"/>
                </a:rPr>
                <a:t>文本匹配(Text Matching)</a:t>
              </a:r>
              <a:endParaRPr lang="en-US" sz="1800">
                <a:solidFill>
                  <a:srgbClr val="1C1917"/>
                </a:solidFill>
                <a:latin typeface="思源黑体" panose="020B0500000000000000" charset="-122"/>
                <a:ea typeface="思源黑体" panose="020B0500000000000000" charset="-122"/>
              </a:endParaRPr>
            </a:p>
          </p:txBody>
        </p:sp>
        <p:sp>
          <p:nvSpPr>
            <p:cNvPr id="28" name="TextBox 28"/>
            <p:cNvSpPr txBox="1"/>
            <p:nvPr/>
          </p:nvSpPr>
          <p:spPr>
            <a:xfrm>
              <a:off x="239717" y="0"/>
              <a:ext cx="5757799" cy="419100"/>
            </a:xfrm>
            <a:prstGeom prst="rect">
              <a:avLst/>
            </a:prstGeom>
          </p:spPr>
          <p:txBody>
            <a:bodyPr lIns="0" tIns="0" rIns="0" bIns="0" rtlCol="0" anchor="t">
              <a:spAutoFit/>
            </a:bodyPr>
            <a:lstStyle/>
            <a:p>
              <a:pPr>
                <a:lnSpc>
                  <a:spcPts val="2520"/>
                </a:lnSpc>
              </a:pPr>
              <a:r>
                <a:rPr lang="en-US" sz="2100">
                  <a:solidFill>
                    <a:srgbClr val="1C1917"/>
                  </a:solidFill>
                  <a:latin typeface="思源黑体 Bold" panose="020B0800000000000000" charset="-122"/>
                  <a:ea typeface="思源黑体 Bold" panose="020B0800000000000000" charset="-122"/>
                </a:rPr>
                <a:t>（2）计算两个文本的相似度</a:t>
              </a:r>
              <a:endParaRPr lang="en-US" sz="2100">
                <a:solidFill>
                  <a:srgbClr val="1C1917"/>
                </a:solidFill>
                <a:latin typeface="思源黑体 Bold" panose="020B0800000000000000" charset="-122"/>
                <a:ea typeface="思源黑体 Bold" panose="020B0800000000000000" charset="-122"/>
              </a:endParaRPr>
            </a:p>
          </p:txBody>
        </p:sp>
      </p:grpSp>
      <p:grpSp>
        <p:nvGrpSpPr>
          <p:cNvPr id="29" name="Group 29"/>
          <p:cNvGrpSpPr/>
          <p:nvPr/>
        </p:nvGrpSpPr>
        <p:grpSpPr>
          <a:xfrm rot="0">
            <a:off x="11626217" y="5390767"/>
            <a:ext cx="5840992" cy="4413899"/>
            <a:chOff x="0" y="0"/>
            <a:chExt cx="7787989" cy="5885198"/>
          </a:xfrm>
        </p:grpSpPr>
        <p:sp>
          <p:nvSpPr>
            <p:cNvPr id="30" name="TextBox 30"/>
            <p:cNvSpPr txBox="1"/>
            <p:nvPr/>
          </p:nvSpPr>
          <p:spPr>
            <a:xfrm>
              <a:off x="0" y="0"/>
              <a:ext cx="7787989" cy="419100"/>
            </a:xfrm>
            <a:prstGeom prst="rect">
              <a:avLst/>
            </a:prstGeom>
          </p:spPr>
          <p:txBody>
            <a:bodyPr lIns="0" tIns="0" rIns="0" bIns="0" rtlCol="0" anchor="t">
              <a:spAutoFit/>
            </a:bodyPr>
            <a:lstStyle/>
            <a:p>
              <a:pPr>
                <a:lnSpc>
                  <a:spcPts val="2520"/>
                </a:lnSpc>
              </a:pPr>
              <a:r>
                <a:rPr lang="en-US" sz="2100">
                  <a:solidFill>
                    <a:srgbClr val="1C1917"/>
                  </a:solidFill>
                  <a:latin typeface="思源黑体 Bold" panose="020B0800000000000000" charset="-122"/>
                  <a:ea typeface="思源黑体 Bold" panose="020B0800000000000000" charset="-122"/>
                </a:rPr>
                <a:t>（3）判断文本的情感极性,如正面或负面</a:t>
              </a:r>
              <a:endParaRPr lang="en-US" sz="2100">
                <a:solidFill>
                  <a:srgbClr val="1C1917"/>
                </a:solidFill>
                <a:latin typeface="思源黑体 Bold" panose="020B0800000000000000" charset="-122"/>
                <a:ea typeface="思源黑体 Bold" panose="020B0800000000000000" charset="-122"/>
              </a:endParaRPr>
            </a:p>
          </p:txBody>
        </p:sp>
        <p:grpSp>
          <p:nvGrpSpPr>
            <p:cNvPr id="31" name="Group 31"/>
            <p:cNvGrpSpPr/>
            <p:nvPr/>
          </p:nvGrpSpPr>
          <p:grpSpPr>
            <a:xfrm rot="0">
              <a:off x="0" y="769296"/>
              <a:ext cx="6676336" cy="4734902"/>
              <a:chOff x="0" y="0"/>
              <a:chExt cx="7426004" cy="5266571"/>
            </a:xfrm>
          </p:grpSpPr>
          <p:sp>
            <p:nvSpPr>
              <p:cNvPr id="32" name="Freeform 32"/>
              <p:cNvSpPr/>
              <p:nvPr/>
            </p:nvSpPr>
            <p:spPr>
              <a:xfrm>
                <a:off x="0" y="0"/>
                <a:ext cx="7425944" cy="5266536"/>
              </a:xfrm>
              <a:custGeom>
                <a:avLst/>
                <a:gdLst/>
                <a:ahLst/>
                <a:cxnLst/>
                <a:rect l="l" t="t" r="r" b="b"/>
                <a:pathLst>
                  <a:path w="7425944" h="5266536">
                    <a:moveTo>
                      <a:pt x="0" y="0"/>
                    </a:moveTo>
                    <a:lnTo>
                      <a:pt x="7425944" y="0"/>
                    </a:lnTo>
                    <a:lnTo>
                      <a:pt x="7425944" y="5266536"/>
                    </a:lnTo>
                    <a:lnTo>
                      <a:pt x="0" y="5266536"/>
                    </a:lnTo>
                    <a:lnTo>
                      <a:pt x="0" y="0"/>
                    </a:lnTo>
                    <a:close/>
                  </a:path>
                </a:pathLst>
              </a:custGeom>
              <a:blipFill>
                <a:blip r:embed="rId4"/>
                <a:stretch>
                  <a:fillRect t="-1700" b="-1701"/>
                </a:stretch>
              </a:blipFill>
            </p:spPr>
          </p:sp>
        </p:grpSp>
        <p:sp>
          <p:nvSpPr>
            <p:cNvPr id="33" name="TextBox 33"/>
            <p:cNvSpPr txBox="1"/>
            <p:nvPr/>
          </p:nvSpPr>
          <p:spPr>
            <a:xfrm>
              <a:off x="2017294" y="5513723"/>
              <a:ext cx="2371389" cy="371475"/>
            </a:xfrm>
            <a:prstGeom prst="rect">
              <a:avLst/>
            </a:prstGeom>
          </p:spPr>
          <p:txBody>
            <a:bodyPr lIns="0" tIns="0" rIns="0" bIns="0" rtlCol="0" anchor="t">
              <a:spAutoFit/>
            </a:bodyPr>
            <a:lstStyle/>
            <a:p>
              <a:pPr algn="ctr">
                <a:lnSpc>
                  <a:spcPts val="2280"/>
                </a:lnSpc>
              </a:pPr>
              <a:r>
                <a:rPr lang="en-US" sz="1900">
                  <a:solidFill>
                    <a:srgbClr val="1C1917"/>
                  </a:solidFill>
                  <a:latin typeface="思源黑体" panose="020B0500000000000000" charset="-122"/>
                  <a:ea typeface="思源黑体" panose="020B0500000000000000" charset="-122"/>
                </a:rPr>
                <a:t>BERT技术</a:t>
              </a:r>
              <a:endParaRPr lang="en-US" sz="1900">
                <a:solidFill>
                  <a:srgbClr val="1C1917"/>
                </a:solidFill>
                <a:latin typeface="思源黑体" panose="020B0500000000000000" charset="-122"/>
                <a:ea typeface="思源黑体" panose="020B0500000000000000" charset="-122"/>
              </a:endParaRPr>
            </a:p>
          </p:txBody>
        </p:sp>
      </p:grpSp>
      <p:grpSp>
        <p:nvGrpSpPr>
          <p:cNvPr id="34" name="Group 34"/>
          <p:cNvGrpSpPr/>
          <p:nvPr/>
        </p:nvGrpSpPr>
        <p:grpSpPr>
          <a:xfrm rot="0">
            <a:off x="1638956" y="1759464"/>
            <a:ext cx="6913518" cy="3916955"/>
            <a:chOff x="0" y="0"/>
            <a:chExt cx="9218025" cy="5222607"/>
          </a:xfrm>
        </p:grpSpPr>
        <p:grpSp>
          <p:nvGrpSpPr>
            <p:cNvPr id="35" name="Group 35"/>
            <p:cNvGrpSpPr/>
            <p:nvPr/>
          </p:nvGrpSpPr>
          <p:grpSpPr>
            <a:xfrm rot="0">
              <a:off x="62214" y="1619341"/>
              <a:ext cx="3292927" cy="1844039"/>
              <a:chOff x="0" y="0"/>
              <a:chExt cx="3292927" cy="1844039"/>
            </a:xfrm>
          </p:grpSpPr>
          <p:sp>
            <p:nvSpPr>
              <p:cNvPr id="36" name="Freeform 36"/>
              <p:cNvSpPr/>
              <p:nvPr/>
            </p:nvSpPr>
            <p:spPr>
              <a:xfrm>
                <a:off x="0" y="0"/>
                <a:ext cx="3292983" cy="1844040"/>
              </a:xfrm>
              <a:custGeom>
                <a:avLst/>
                <a:gdLst/>
                <a:ahLst/>
                <a:cxnLst/>
                <a:rect l="l" t="t" r="r" b="b"/>
                <a:pathLst>
                  <a:path w="3292983" h="1844040">
                    <a:moveTo>
                      <a:pt x="0" y="0"/>
                    </a:moveTo>
                    <a:lnTo>
                      <a:pt x="3292983" y="0"/>
                    </a:lnTo>
                    <a:lnTo>
                      <a:pt x="3292983" y="1844040"/>
                    </a:lnTo>
                    <a:lnTo>
                      <a:pt x="0" y="1844040"/>
                    </a:lnTo>
                    <a:lnTo>
                      <a:pt x="0" y="0"/>
                    </a:lnTo>
                    <a:close/>
                  </a:path>
                </a:pathLst>
              </a:custGeom>
              <a:blipFill>
                <a:blip r:embed="rId5"/>
                <a:stretch>
                  <a:fillRect r="1"/>
                </a:stretch>
              </a:blipFill>
            </p:spPr>
          </p:sp>
        </p:grpSp>
        <p:sp>
          <p:nvSpPr>
            <p:cNvPr id="37" name="Freeform 37"/>
            <p:cNvSpPr/>
            <p:nvPr/>
          </p:nvSpPr>
          <p:spPr>
            <a:xfrm>
              <a:off x="3870690" y="1367333"/>
              <a:ext cx="2057882" cy="3855273"/>
            </a:xfrm>
            <a:custGeom>
              <a:avLst/>
              <a:gdLst/>
              <a:ahLst/>
              <a:cxnLst/>
              <a:rect l="l" t="t" r="r" b="b"/>
              <a:pathLst>
                <a:path w="2057882" h="3855273">
                  <a:moveTo>
                    <a:pt x="0" y="0"/>
                  </a:moveTo>
                  <a:lnTo>
                    <a:pt x="2057882" y="0"/>
                  </a:lnTo>
                  <a:lnTo>
                    <a:pt x="2057882" y="3855274"/>
                  </a:lnTo>
                  <a:lnTo>
                    <a:pt x="0" y="3855274"/>
                  </a:lnTo>
                  <a:lnTo>
                    <a:pt x="0" y="0"/>
                  </a:lnTo>
                  <a:close/>
                </a:path>
              </a:pathLst>
            </a:custGeom>
            <a:blipFill>
              <a:blip r:embed="rId6"/>
              <a:stretch>
                <a:fillRect/>
              </a:stretch>
            </a:blipFill>
          </p:spPr>
        </p:sp>
        <p:grpSp>
          <p:nvGrpSpPr>
            <p:cNvPr id="38" name="Group 38"/>
            <p:cNvGrpSpPr/>
            <p:nvPr/>
          </p:nvGrpSpPr>
          <p:grpSpPr>
            <a:xfrm rot="-5400000">
              <a:off x="6437715" y="52915"/>
              <a:ext cx="846633" cy="740804"/>
              <a:chOff x="0" y="0"/>
              <a:chExt cx="812800" cy="711200"/>
            </a:xfrm>
          </p:grpSpPr>
          <p:sp>
            <p:nvSpPr>
              <p:cNvPr id="39" name="Freeform 3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18578F"/>
              </a:solidFill>
            </p:spPr>
          </p:sp>
          <p:sp>
            <p:nvSpPr>
              <p:cNvPr id="40" name="TextBox 40"/>
              <p:cNvSpPr txBox="1"/>
              <p:nvPr/>
            </p:nvSpPr>
            <p:spPr>
              <a:xfrm>
                <a:off x="127000" y="-25400"/>
                <a:ext cx="558800" cy="406400"/>
              </a:xfrm>
              <a:prstGeom prst="rect">
                <a:avLst/>
              </a:prstGeom>
            </p:spPr>
            <p:txBody>
              <a:bodyPr lIns="50800" tIns="50800" rIns="50800" bIns="50800" rtlCol="0" anchor="ctr"/>
              <a:lstStyle/>
              <a:p>
                <a:pPr algn="ctr">
                  <a:lnSpc>
                    <a:spcPts val="2940"/>
                  </a:lnSpc>
                </a:pPr>
              </a:p>
            </p:txBody>
          </p:sp>
        </p:grpSp>
        <p:grpSp>
          <p:nvGrpSpPr>
            <p:cNvPr id="41" name="Group 41"/>
            <p:cNvGrpSpPr/>
            <p:nvPr/>
          </p:nvGrpSpPr>
          <p:grpSpPr>
            <a:xfrm rot="0">
              <a:off x="0" y="0"/>
              <a:ext cx="6503330" cy="846633"/>
              <a:chOff x="0" y="0"/>
              <a:chExt cx="1284608" cy="167236"/>
            </a:xfrm>
          </p:grpSpPr>
          <p:sp>
            <p:nvSpPr>
              <p:cNvPr id="42" name="Freeform 42"/>
              <p:cNvSpPr/>
              <p:nvPr/>
            </p:nvSpPr>
            <p:spPr>
              <a:xfrm>
                <a:off x="0" y="0"/>
                <a:ext cx="1284608" cy="167236"/>
              </a:xfrm>
              <a:custGeom>
                <a:avLst/>
                <a:gdLst/>
                <a:ahLst/>
                <a:cxnLst/>
                <a:rect l="l" t="t" r="r" b="b"/>
                <a:pathLst>
                  <a:path w="1284608" h="167236">
                    <a:moveTo>
                      <a:pt x="0" y="0"/>
                    </a:moveTo>
                    <a:lnTo>
                      <a:pt x="1284608" y="0"/>
                    </a:lnTo>
                    <a:lnTo>
                      <a:pt x="1284608" y="167236"/>
                    </a:lnTo>
                    <a:lnTo>
                      <a:pt x="0" y="167236"/>
                    </a:lnTo>
                    <a:close/>
                  </a:path>
                </a:pathLst>
              </a:custGeom>
              <a:solidFill>
                <a:srgbClr val="18578F"/>
              </a:solidFill>
            </p:spPr>
          </p:sp>
          <p:sp>
            <p:nvSpPr>
              <p:cNvPr id="43" name="TextBox 43"/>
              <p:cNvSpPr txBox="1"/>
              <p:nvPr/>
            </p:nvSpPr>
            <p:spPr>
              <a:xfrm>
                <a:off x="0" y="-76200"/>
                <a:ext cx="1284608" cy="243436"/>
              </a:xfrm>
              <a:prstGeom prst="rect">
                <a:avLst/>
              </a:prstGeom>
            </p:spPr>
            <p:txBody>
              <a:bodyPr lIns="50800" tIns="50800" rIns="50800" bIns="50800" rtlCol="0" anchor="ctr"/>
              <a:lstStyle/>
              <a:p>
                <a:pPr algn="ctr">
                  <a:lnSpc>
                    <a:spcPts val="2940"/>
                  </a:lnSpc>
                </a:pPr>
              </a:p>
            </p:txBody>
          </p:sp>
        </p:grpSp>
        <p:sp>
          <p:nvSpPr>
            <p:cNvPr id="44" name="TextBox 44"/>
            <p:cNvSpPr txBox="1"/>
            <p:nvPr/>
          </p:nvSpPr>
          <p:spPr>
            <a:xfrm>
              <a:off x="303988" y="194717"/>
              <a:ext cx="8914037" cy="457200"/>
            </a:xfrm>
            <a:prstGeom prst="rect">
              <a:avLst/>
            </a:prstGeom>
          </p:spPr>
          <p:txBody>
            <a:bodyPr lIns="0" tIns="0" rIns="0" bIns="0" rtlCol="0" anchor="t">
              <a:spAutoFit/>
            </a:bodyPr>
            <a:lstStyle/>
            <a:p>
              <a:pPr algn="l">
                <a:lnSpc>
                  <a:spcPts val="2760"/>
                </a:lnSpc>
              </a:pPr>
              <a:r>
                <a:rPr lang="en-US" sz="2300">
                  <a:solidFill>
                    <a:srgbClr val="FFFFFF"/>
                  </a:solidFill>
                  <a:latin typeface="思源黑体 Bold" panose="020B0800000000000000" charset="-122"/>
                  <a:ea typeface="思源黑体 Bold" panose="020B0800000000000000" charset="-122"/>
                </a:rPr>
                <a:t>1、基于对话框式的交互前端页面</a:t>
              </a:r>
              <a:endParaRPr lang="en-US" sz="2300">
                <a:solidFill>
                  <a:srgbClr val="FFFFFF"/>
                </a:solidFill>
                <a:latin typeface="思源黑体 Bold" panose="020B0800000000000000" charset="-122"/>
                <a:ea typeface="思源黑体 Bold" panose="020B0800000000000000" charset="-122"/>
              </a:endParaRPr>
            </a:p>
          </p:txBody>
        </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5790716" y="3539532"/>
            <a:ext cx="711200" cy="787400"/>
            <a:chOff x="0" y="0"/>
            <a:chExt cx="948267" cy="1049867"/>
          </a:xfrm>
        </p:grpSpPr>
        <p:sp>
          <p:nvSpPr>
            <p:cNvPr id="5" name="Freeform 5"/>
            <p:cNvSpPr/>
            <p:nvPr/>
          </p:nvSpPr>
          <p:spPr>
            <a:xfrm>
              <a:off x="16891" y="16891"/>
              <a:ext cx="914400" cy="1016000"/>
            </a:xfrm>
            <a:custGeom>
              <a:avLst/>
              <a:gdLst/>
              <a:ahLst/>
              <a:cxnLst/>
              <a:rect l="l" t="t" r="r" b="b"/>
              <a:pathLst>
                <a:path w="914400" h="1016000">
                  <a:moveTo>
                    <a:pt x="0" y="0"/>
                  </a:moveTo>
                  <a:lnTo>
                    <a:pt x="457200" y="0"/>
                  </a:lnTo>
                  <a:lnTo>
                    <a:pt x="914400" y="508000"/>
                  </a:lnTo>
                  <a:lnTo>
                    <a:pt x="457200" y="1016000"/>
                  </a:lnTo>
                  <a:lnTo>
                    <a:pt x="0" y="1016000"/>
                  </a:lnTo>
                  <a:lnTo>
                    <a:pt x="457200" y="508000"/>
                  </a:lnTo>
                  <a:close/>
                </a:path>
              </a:pathLst>
            </a:custGeom>
            <a:solidFill>
              <a:srgbClr val="4F81BD"/>
            </a:solidFill>
          </p:spPr>
        </p:sp>
        <p:sp>
          <p:nvSpPr>
            <p:cNvPr id="6" name="Freeform 6"/>
            <p:cNvSpPr/>
            <p:nvPr/>
          </p:nvSpPr>
          <p:spPr>
            <a:xfrm>
              <a:off x="-1397" y="0"/>
              <a:ext cx="951103" cy="1049782"/>
            </a:xfrm>
            <a:custGeom>
              <a:avLst/>
              <a:gdLst/>
              <a:ahLst/>
              <a:cxnLst/>
              <a:rect l="l" t="t" r="r" b="b"/>
              <a:pathLst>
                <a:path w="951103" h="1049782">
                  <a:moveTo>
                    <a:pt x="18288" y="0"/>
                  </a:moveTo>
                  <a:lnTo>
                    <a:pt x="475488" y="0"/>
                  </a:lnTo>
                  <a:cubicBezTo>
                    <a:pt x="480314" y="0"/>
                    <a:pt x="484886" y="2032"/>
                    <a:pt x="488061" y="5588"/>
                  </a:cubicBezTo>
                  <a:lnTo>
                    <a:pt x="945261" y="513588"/>
                  </a:lnTo>
                  <a:cubicBezTo>
                    <a:pt x="951103" y="520065"/>
                    <a:pt x="951103" y="529844"/>
                    <a:pt x="945261" y="536194"/>
                  </a:cubicBezTo>
                  <a:lnTo>
                    <a:pt x="488061" y="1044194"/>
                  </a:lnTo>
                  <a:cubicBezTo>
                    <a:pt x="484886" y="1047750"/>
                    <a:pt x="480314" y="1049782"/>
                    <a:pt x="475488" y="1049782"/>
                  </a:cubicBezTo>
                  <a:lnTo>
                    <a:pt x="18288" y="1049782"/>
                  </a:lnTo>
                  <a:cubicBezTo>
                    <a:pt x="11557" y="1049782"/>
                    <a:pt x="5588" y="1045845"/>
                    <a:pt x="2794" y="1039749"/>
                  </a:cubicBezTo>
                  <a:cubicBezTo>
                    <a:pt x="0" y="1033653"/>
                    <a:pt x="1143" y="1026541"/>
                    <a:pt x="5715" y="1021588"/>
                  </a:cubicBezTo>
                  <a:lnTo>
                    <a:pt x="462915" y="513588"/>
                  </a:lnTo>
                  <a:lnTo>
                    <a:pt x="475488" y="524891"/>
                  </a:lnTo>
                  <a:lnTo>
                    <a:pt x="462915" y="536194"/>
                  </a:lnTo>
                  <a:lnTo>
                    <a:pt x="5715" y="28194"/>
                  </a:lnTo>
                  <a:cubicBezTo>
                    <a:pt x="1270" y="23241"/>
                    <a:pt x="127" y="16129"/>
                    <a:pt x="2921" y="10033"/>
                  </a:cubicBezTo>
                  <a:cubicBezTo>
                    <a:pt x="5715" y="3937"/>
                    <a:pt x="11684" y="0"/>
                    <a:pt x="18288" y="0"/>
                  </a:cubicBezTo>
                  <a:moveTo>
                    <a:pt x="18288" y="33909"/>
                  </a:moveTo>
                  <a:lnTo>
                    <a:pt x="18288" y="16891"/>
                  </a:lnTo>
                  <a:lnTo>
                    <a:pt x="30861" y="5588"/>
                  </a:lnTo>
                  <a:lnTo>
                    <a:pt x="488061" y="513588"/>
                  </a:lnTo>
                  <a:cubicBezTo>
                    <a:pt x="493903" y="520065"/>
                    <a:pt x="493903" y="529844"/>
                    <a:pt x="488061" y="536194"/>
                  </a:cubicBezTo>
                  <a:lnTo>
                    <a:pt x="30861" y="1044194"/>
                  </a:lnTo>
                  <a:lnTo>
                    <a:pt x="18288" y="1032891"/>
                  </a:lnTo>
                  <a:lnTo>
                    <a:pt x="18288" y="1016000"/>
                  </a:lnTo>
                  <a:lnTo>
                    <a:pt x="475488" y="1016000"/>
                  </a:lnTo>
                  <a:lnTo>
                    <a:pt x="475488" y="1032891"/>
                  </a:lnTo>
                  <a:lnTo>
                    <a:pt x="462915" y="1021588"/>
                  </a:lnTo>
                  <a:lnTo>
                    <a:pt x="920115" y="513588"/>
                  </a:lnTo>
                  <a:lnTo>
                    <a:pt x="932688" y="524891"/>
                  </a:lnTo>
                  <a:lnTo>
                    <a:pt x="920115" y="536194"/>
                  </a:lnTo>
                  <a:lnTo>
                    <a:pt x="462915" y="28194"/>
                  </a:lnTo>
                  <a:lnTo>
                    <a:pt x="475488" y="16891"/>
                  </a:lnTo>
                  <a:lnTo>
                    <a:pt x="475488" y="33909"/>
                  </a:lnTo>
                  <a:lnTo>
                    <a:pt x="18288" y="33909"/>
                  </a:lnTo>
                  <a:close/>
                </a:path>
              </a:pathLst>
            </a:custGeom>
            <a:solidFill>
              <a:srgbClr val="376092"/>
            </a:solidFill>
          </p:spPr>
        </p:sp>
      </p:grpSp>
      <p:grpSp>
        <p:nvGrpSpPr>
          <p:cNvPr id="7" name="Group 7"/>
          <p:cNvGrpSpPr/>
          <p:nvPr/>
        </p:nvGrpSpPr>
        <p:grpSpPr>
          <a:xfrm rot="0">
            <a:off x="11601716" y="3539532"/>
            <a:ext cx="711200" cy="787400"/>
            <a:chOff x="0" y="0"/>
            <a:chExt cx="948267" cy="1049867"/>
          </a:xfrm>
        </p:grpSpPr>
        <p:sp>
          <p:nvSpPr>
            <p:cNvPr id="8" name="Freeform 8"/>
            <p:cNvSpPr/>
            <p:nvPr/>
          </p:nvSpPr>
          <p:spPr>
            <a:xfrm>
              <a:off x="16891" y="16891"/>
              <a:ext cx="914400" cy="1016000"/>
            </a:xfrm>
            <a:custGeom>
              <a:avLst/>
              <a:gdLst/>
              <a:ahLst/>
              <a:cxnLst/>
              <a:rect l="l" t="t" r="r" b="b"/>
              <a:pathLst>
                <a:path w="914400" h="1016000">
                  <a:moveTo>
                    <a:pt x="0" y="0"/>
                  </a:moveTo>
                  <a:lnTo>
                    <a:pt x="457200" y="0"/>
                  </a:lnTo>
                  <a:lnTo>
                    <a:pt x="914400" y="508000"/>
                  </a:lnTo>
                  <a:lnTo>
                    <a:pt x="457200" y="1016000"/>
                  </a:lnTo>
                  <a:lnTo>
                    <a:pt x="0" y="1016000"/>
                  </a:lnTo>
                  <a:lnTo>
                    <a:pt x="457200" y="508000"/>
                  </a:lnTo>
                  <a:close/>
                </a:path>
              </a:pathLst>
            </a:custGeom>
            <a:solidFill>
              <a:srgbClr val="4F81BD"/>
            </a:solidFill>
          </p:spPr>
        </p:sp>
        <p:sp>
          <p:nvSpPr>
            <p:cNvPr id="9" name="Freeform 9"/>
            <p:cNvSpPr/>
            <p:nvPr/>
          </p:nvSpPr>
          <p:spPr>
            <a:xfrm>
              <a:off x="-1397" y="0"/>
              <a:ext cx="951103" cy="1049782"/>
            </a:xfrm>
            <a:custGeom>
              <a:avLst/>
              <a:gdLst/>
              <a:ahLst/>
              <a:cxnLst/>
              <a:rect l="l" t="t" r="r" b="b"/>
              <a:pathLst>
                <a:path w="951103" h="1049782">
                  <a:moveTo>
                    <a:pt x="18288" y="0"/>
                  </a:moveTo>
                  <a:lnTo>
                    <a:pt x="475488" y="0"/>
                  </a:lnTo>
                  <a:cubicBezTo>
                    <a:pt x="480314" y="0"/>
                    <a:pt x="484886" y="2032"/>
                    <a:pt x="488061" y="5588"/>
                  </a:cubicBezTo>
                  <a:lnTo>
                    <a:pt x="945261" y="513588"/>
                  </a:lnTo>
                  <a:cubicBezTo>
                    <a:pt x="951103" y="520065"/>
                    <a:pt x="951103" y="529844"/>
                    <a:pt x="945261" y="536194"/>
                  </a:cubicBezTo>
                  <a:lnTo>
                    <a:pt x="488061" y="1044194"/>
                  </a:lnTo>
                  <a:cubicBezTo>
                    <a:pt x="484886" y="1047750"/>
                    <a:pt x="480314" y="1049782"/>
                    <a:pt x="475488" y="1049782"/>
                  </a:cubicBezTo>
                  <a:lnTo>
                    <a:pt x="18288" y="1049782"/>
                  </a:lnTo>
                  <a:cubicBezTo>
                    <a:pt x="11557" y="1049782"/>
                    <a:pt x="5588" y="1045845"/>
                    <a:pt x="2794" y="1039749"/>
                  </a:cubicBezTo>
                  <a:cubicBezTo>
                    <a:pt x="0" y="1033653"/>
                    <a:pt x="1143" y="1026541"/>
                    <a:pt x="5715" y="1021588"/>
                  </a:cubicBezTo>
                  <a:lnTo>
                    <a:pt x="462915" y="513588"/>
                  </a:lnTo>
                  <a:lnTo>
                    <a:pt x="475488" y="524891"/>
                  </a:lnTo>
                  <a:lnTo>
                    <a:pt x="462915" y="536194"/>
                  </a:lnTo>
                  <a:lnTo>
                    <a:pt x="5715" y="28194"/>
                  </a:lnTo>
                  <a:cubicBezTo>
                    <a:pt x="1270" y="23241"/>
                    <a:pt x="127" y="16129"/>
                    <a:pt x="2921" y="10033"/>
                  </a:cubicBezTo>
                  <a:cubicBezTo>
                    <a:pt x="5715" y="3937"/>
                    <a:pt x="11684" y="0"/>
                    <a:pt x="18288" y="0"/>
                  </a:cubicBezTo>
                  <a:moveTo>
                    <a:pt x="18288" y="33909"/>
                  </a:moveTo>
                  <a:lnTo>
                    <a:pt x="18288" y="16891"/>
                  </a:lnTo>
                  <a:lnTo>
                    <a:pt x="30861" y="5588"/>
                  </a:lnTo>
                  <a:lnTo>
                    <a:pt x="488061" y="513588"/>
                  </a:lnTo>
                  <a:cubicBezTo>
                    <a:pt x="493903" y="520065"/>
                    <a:pt x="493903" y="529844"/>
                    <a:pt x="488061" y="536194"/>
                  </a:cubicBezTo>
                  <a:lnTo>
                    <a:pt x="30861" y="1044194"/>
                  </a:lnTo>
                  <a:lnTo>
                    <a:pt x="18288" y="1032891"/>
                  </a:lnTo>
                  <a:lnTo>
                    <a:pt x="18288" y="1016000"/>
                  </a:lnTo>
                  <a:lnTo>
                    <a:pt x="475488" y="1016000"/>
                  </a:lnTo>
                  <a:lnTo>
                    <a:pt x="475488" y="1032891"/>
                  </a:lnTo>
                  <a:lnTo>
                    <a:pt x="462915" y="1021588"/>
                  </a:lnTo>
                  <a:lnTo>
                    <a:pt x="920115" y="513588"/>
                  </a:lnTo>
                  <a:lnTo>
                    <a:pt x="932688" y="524891"/>
                  </a:lnTo>
                  <a:lnTo>
                    <a:pt x="920115" y="536194"/>
                  </a:lnTo>
                  <a:lnTo>
                    <a:pt x="462915" y="28194"/>
                  </a:lnTo>
                  <a:lnTo>
                    <a:pt x="475488" y="16891"/>
                  </a:lnTo>
                  <a:lnTo>
                    <a:pt x="475488" y="33909"/>
                  </a:lnTo>
                  <a:lnTo>
                    <a:pt x="18288" y="33909"/>
                  </a:lnTo>
                  <a:close/>
                </a:path>
              </a:pathLst>
            </a:custGeom>
            <a:solidFill>
              <a:srgbClr val="376092"/>
            </a:solidFill>
          </p:spPr>
        </p:sp>
      </p:grpSp>
      <p:grpSp>
        <p:nvGrpSpPr>
          <p:cNvPr id="10" name="Group 10"/>
          <p:cNvGrpSpPr/>
          <p:nvPr/>
        </p:nvGrpSpPr>
        <p:grpSpPr>
          <a:xfrm rot="0">
            <a:off x="1638956" y="515615"/>
            <a:ext cx="15403801" cy="731520"/>
            <a:chOff x="0" y="0"/>
            <a:chExt cx="20538402" cy="975360"/>
          </a:xfrm>
        </p:grpSpPr>
        <p:sp>
          <p:nvSpPr>
            <p:cNvPr id="11" name="AutoShape 11"/>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12" name="TextBox 12"/>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实践过程</a:t>
              </a:r>
              <a:endParaRPr lang="en-US" sz="4200">
                <a:solidFill>
                  <a:srgbClr val="1B4367"/>
                </a:solidFill>
                <a:ea typeface="思源黑体 Bold" panose="020B0800000000000000" charset="-122"/>
              </a:endParaRPr>
            </a:p>
          </p:txBody>
        </p:sp>
      </p:grpSp>
      <p:grpSp>
        <p:nvGrpSpPr>
          <p:cNvPr id="13" name="Group 13"/>
          <p:cNvGrpSpPr/>
          <p:nvPr/>
        </p:nvGrpSpPr>
        <p:grpSpPr>
          <a:xfrm rot="0">
            <a:off x="6798428" y="4326932"/>
            <a:ext cx="4182600" cy="3873527"/>
            <a:chOff x="0" y="0"/>
            <a:chExt cx="5576800" cy="5164703"/>
          </a:xfrm>
        </p:grpSpPr>
        <p:grpSp>
          <p:nvGrpSpPr>
            <p:cNvPr id="14" name="Group 14"/>
            <p:cNvGrpSpPr/>
            <p:nvPr/>
          </p:nvGrpSpPr>
          <p:grpSpPr>
            <a:xfrm rot="0">
              <a:off x="0" y="0"/>
              <a:ext cx="5576800" cy="5164703"/>
              <a:chOff x="0" y="0"/>
              <a:chExt cx="1101590" cy="1020188"/>
            </a:xfrm>
          </p:grpSpPr>
          <p:sp>
            <p:nvSpPr>
              <p:cNvPr id="15" name="Freeform 15"/>
              <p:cNvSpPr/>
              <p:nvPr/>
            </p:nvSpPr>
            <p:spPr>
              <a:xfrm>
                <a:off x="0" y="0"/>
                <a:ext cx="1101590" cy="1020188"/>
              </a:xfrm>
              <a:custGeom>
                <a:avLst/>
                <a:gdLst/>
                <a:ahLst/>
                <a:cxnLst/>
                <a:rect l="l" t="t" r="r" b="b"/>
                <a:pathLst>
                  <a:path w="1101590" h="1020188">
                    <a:moveTo>
                      <a:pt x="0" y="0"/>
                    </a:moveTo>
                    <a:lnTo>
                      <a:pt x="1101590" y="0"/>
                    </a:lnTo>
                    <a:lnTo>
                      <a:pt x="1101590" y="1020188"/>
                    </a:lnTo>
                    <a:lnTo>
                      <a:pt x="0" y="1020188"/>
                    </a:lnTo>
                    <a:close/>
                  </a:path>
                </a:pathLst>
              </a:custGeom>
              <a:solidFill>
                <a:srgbClr val="E4E4E4"/>
              </a:solidFill>
            </p:spPr>
          </p:sp>
          <p:sp>
            <p:nvSpPr>
              <p:cNvPr id="16" name="TextBox 16"/>
              <p:cNvSpPr txBox="1"/>
              <p:nvPr/>
            </p:nvSpPr>
            <p:spPr>
              <a:xfrm>
                <a:off x="0" y="-85725"/>
                <a:ext cx="1101590" cy="1105913"/>
              </a:xfrm>
              <a:prstGeom prst="rect">
                <a:avLst/>
              </a:prstGeom>
            </p:spPr>
            <p:txBody>
              <a:bodyPr lIns="50800" tIns="50800" rIns="50800" bIns="50800" rtlCol="0" anchor="ctr"/>
              <a:lstStyle/>
              <a:p>
                <a:pPr algn="ctr">
                  <a:lnSpc>
                    <a:spcPts val="3415"/>
                  </a:lnSpc>
                </a:pPr>
              </a:p>
            </p:txBody>
          </p:sp>
        </p:grpSp>
        <p:sp>
          <p:nvSpPr>
            <p:cNvPr id="17" name="TextBox 17"/>
            <p:cNvSpPr txBox="1"/>
            <p:nvPr/>
          </p:nvSpPr>
          <p:spPr>
            <a:xfrm>
              <a:off x="786917" y="784667"/>
              <a:ext cx="4002966" cy="3433445"/>
            </a:xfrm>
            <a:prstGeom prst="rect">
              <a:avLst/>
            </a:prstGeom>
          </p:spPr>
          <p:txBody>
            <a:bodyPr lIns="0" tIns="0" rIns="0" bIns="0" rtlCol="0" anchor="t">
              <a:spAutoFit/>
            </a:bodyPr>
            <a:lstStyle/>
            <a:p>
              <a:pPr algn="l">
                <a:lnSpc>
                  <a:spcPts val="4200"/>
                </a:lnSpc>
              </a:pPr>
              <a:r>
                <a:rPr lang="en-US" sz="2100">
                  <a:solidFill>
                    <a:srgbClr val="000000"/>
                  </a:solidFill>
                  <a:latin typeface="思源黑体" panose="020B0500000000000000" charset="-122"/>
                </a:rPr>
                <a:t>          </a:t>
              </a:r>
              <a:r>
                <a:rPr lang="en-US" sz="2100">
                  <a:solidFill>
                    <a:srgbClr val="000000"/>
                  </a:solidFill>
                  <a:ea typeface="思源黑体" panose="020B0500000000000000" charset="-122"/>
                </a:rPr>
                <a:t>这个过程需要运用深度学习和自然语言处理等技术，使用大量数据来训练语言模型，并不断优化其精度和效率。</a:t>
              </a:r>
              <a:endParaRPr lang="en-US" sz="2100">
                <a:solidFill>
                  <a:srgbClr val="000000"/>
                </a:solidFill>
                <a:ea typeface="思源黑体" panose="020B0500000000000000" charset="-122"/>
              </a:endParaRPr>
            </a:p>
          </p:txBody>
        </p:sp>
      </p:grpSp>
      <p:grpSp>
        <p:nvGrpSpPr>
          <p:cNvPr id="18" name="Group 18"/>
          <p:cNvGrpSpPr/>
          <p:nvPr/>
        </p:nvGrpSpPr>
        <p:grpSpPr>
          <a:xfrm rot="0">
            <a:off x="7074346" y="3194981"/>
            <a:ext cx="4181899" cy="1385569"/>
            <a:chOff x="0" y="0"/>
            <a:chExt cx="5575865" cy="1847425"/>
          </a:xfrm>
        </p:grpSpPr>
        <p:grpSp>
          <p:nvGrpSpPr>
            <p:cNvPr id="19" name="Group 19"/>
            <p:cNvGrpSpPr/>
            <p:nvPr/>
          </p:nvGrpSpPr>
          <p:grpSpPr>
            <a:xfrm rot="0">
              <a:off x="104703" y="0"/>
              <a:ext cx="5471162" cy="1847425"/>
              <a:chOff x="0" y="0"/>
              <a:chExt cx="5471162" cy="1847425"/>
            </a:xfrm>
          </p:grpSpPr>
          <p:sp>
            <p:nvSpPr>
              <p:cNvPr id="20" name="Freeform 20"/>
              <p:cNvSpPr/>
              <p:nvPr/>
            </p:nvSpPr>
            <p:spPr>
              <a:xfrm>
                <a:off x="0" y="0"/>
                <a:ext cx="5471160" cy="1847469"/>
              </a:xfrm>
              <a:custGeom>
                <a:avLst/>
                <a:gdLst/>
                <a:ahLst/>
                <a:cxnLst/>
                <a:rect l="l" t="t" r="r" b="b"/>
                <a:pathLst>
                  <a:path w="5471160" h="1847469">
                    <a:moveTo>
                      <a:pt x="4370705" y="0"/>
                    </a:moveTo>
                    <a:lnTo>
                      <a:pt x="0" y="0"/>
                    </a:lnTo>
                    <a:lnTo>
                      <a:pt x="0" y="1847469"/>
                    </a:lnTo>
                    <a:lnTo>
                      <a:pt x="4370705" y="1847469"/>
                    </a:lnTo>
                    <a:lnTo>
                      <a:pt x="5471160" y="923671"/>
                    </a:lnTo>
                    <a:lnTo>
                      <a:pt x="4370705" y="0"/>
                    </a:lnTo>
                    <a:close/>
                  </a:path>
                </a:pathLst>
              </a:custGeom>
              <a:solidFill>
                <a:srgbClr val="5B9BD5"/>
              </a:solidFill>
            </p:spPr>
          </p:sp>
        </p:grpSp>
        <p:sp>
          <p:nvSpPr>
            <p:cNvPr id="21" name="TextBox 21"/>
            <p:cNvSpPr txBox="1"/>
            <p:nvPr/>
          </p:nvSpPr>
          <p:spPr>
            <a:xfrm>
              <a:off x="0" y="609388"/>
              <a:ext cx="4871719" cy="638175"/>
            </a:xfrm>
            <a:prstGeom prst="rect">
              <a:avLst/>
            </a:prstGeom>
          </p:spPr>
          <p:txBody>
            <a:bodyPr lIns="0" tIns="0" rIns="0" bIns="0" rtlCol="0" anchor="t">
              <a:spAutoFit/>
            </a:bodyPr>
            <a:lstStyle/>
            <a:p>
              <a:pPr algn="ctr">
                <a:lnSpc>
                  <a:spcPts val="3840"/>
                </a:lnSpc>
              </a:pPr>
              <a:r>
                <a:rPr lang="en-US" sz="3200">
                  <a:solidFill>
                    <a:srgbClr val="FFFFFF"/>
                  </a:solidFill>
                  <a:ea typeface="思源黑体 Bold" panose="020B0800000000000000" charset="-122"/>
                </a:rPr>
                <a:t>模型训练和优化</a:t>
              </a:r>
              <a:endParaRPr lang="en-US" sz="3200">
                <a:solidFill>
                  <a:srgbClr val="FFFFFF"/>
                </a:solidFill>
                <a:ea typeface="思源黑体 Bold" panose="020B0800000000000000" charset="-122"/>
              </a:endParaRPr>
            </a:p>
          </p:txBody>
        </p:sp>
      </p:grpSp>
      <p:grpSp>
        <p:nvGrpSpPr>
          <p:cNvPr id="22" name="Group 22"/>
          <p:cNvGrpSpPr/>
          <p:nvPr/>
        </p:nvGrpSpPr>
        <p:grpSpPr>
          <a:xfrm rot="0">
            <a:off x="12539874" y="4326932"/>
            <a:ext cx="4729842" cy="3873527"/>
            <a:chOff x="0" y="0"/>
            <a:chExt cx="6306456" cy="5164703"/>
          </a:xfrm>
        </p:grpSpPr>
        <p:grpSp>
          <p:nvGrpSpPr>
            <p:cNvPr id="23" name="Group 23"/>
            <p:cNvGrpSpPr/>
            <p:nvPr/>
          </p:nvGrpSpPr>
          <p:grpSpPr>
            <a:xfrm rot="0">
              <a:off x="0" y="0"/>
              <a:ext cx="6306456" cy="5164703"/>
              <a:chOff x="0" y="0"/>
              <a:chExt cx="1245720" cy="1020188"/>
            </a:xfrm>
          </p:grpSpPr>
          <p:sp>
            <p:nvSpPr>
              <p:cNvPr id="24" name="Freeform 24"/>
              <p:cNvSpPr/>
              <p:nvPr/>
            </p:nvSpPr>
            <p:spPr>
              <a:xfrm>
                <a:off x="0" y="0"/>
                <a:ext cx="1245720" cy="1020188"/>
              </a:xfrm>
              <a:custGeom>
                <a:avLst/>
                <a:gdLst/>
                <a:ahLst/>
                <a:cxnLst/>
                <a:rect l="l" t="t" r="r" b="b"/>
                <a:pathLst>
                  <a:path w="1245720" h="1020188">
                    <a:moveTo>
                      <a:pt x="0" y="0"/>
                    </a:moveTo>
                    <a:lnTo>
                      <a:pt x="1245720" y="0"/>
                    </a:lnTo>
                    <a:lnTo>
                      <a:pt x="1245720" y="1020188"/>
                    </a:lnTo>
                    <a:lnTo>
                      <a:pt x="0" y="1020188"/>
                    </a:lnTo>
                    <a:close/>
                  </a:path>
                </a:pathLst>
              </a:custGeom>
              <a:solidFill>
                <a:srgbClr val="E4E4E4"/>
              </a:solidFill>
            </p:spPr>
          </p:sp>
          <p:sp>
            <p:nvSpPr>
              <p:cNvPr id="25" name="TextBox 25"/>
              <p:cNvSpPr txBox="1"/>
              <p:nvPr/>
            </p:nvSpPr>
            <p:spPr>
              <a:xfrm>
                <a:off x="0" y="-85725"/>
                <a:ext cx="1245720" cy="1105913"/>
              </a:xfrm>
              <a:prstGeom prst="rect">
                <a:avLst/>
              </a:prstGeom>
            </p:spPr>
            <p:txBody>
              <a:bodyPr lIns="50800" tIns="50800" rIns="50800" bIns="50800" rtlCol="0" anchor="ctr"/>
              <a:lstStyle/>
              <a:p>
                <a:pPr algn="ctr">
                  <a:lnSpc>
                    <a:spcPts val="3415"/>
                  </a:lnSpc>
                </a:pPr>
              </a:p>
            </p:txBody>
          </p:sp>
        </p:grpSp>
        <p:sp>
          <p:nvSpPr>
            <p:cNvPr id="26" name="TextBox 26"/>
            <p:cNvSpPr txBox="1"/>
            <p:nvPr/>
          </p:nvSpPr>
          <p:spPr>
            <a:xfrm>
              <a:off x="600189" y="784667"/>
              <a:ext cx="5106077" cy="3433445"/>
            </a:xfrm>
            <a:prstGeom prst="rect">
              <a:avLst/>
            </a:prstGeom>
          </p:spPr>
          <p:txBody>
            <a:bodyPr lIns="0" tIns="0" rIns="0" bIns="0" rtlCol="0" anchor="t">
              <a:spAutoFit/>
            </a:bodyPr>
            <a:lstStyle/>
            <a:p>
              <a:pPr algn="l">
                <a:lnSpc>
                  <a:spcPts val="4200"/>
                </a:lnSpc>
              </a:pPr>
              <a:r>
                <a:rPr lang="en-US" sz="2100">
                  <a:solidFill>
                    <a:srgbClr val="000000"/>
                  </a:solidFill>
                  <a:latin typeface="思源黑体" panose="020B0500000000000000" charset="-122"/>
                </a:rPr>
                <a:t>          </a:t>
              </a:r>
              <a:r>
                <a:rPr lang="en-US" sz="2100">
                  <a:solidFill>
                    <a:srgbClr val="000000"/>
                  </a:solidFill>
                  <a:ea typeface="思源黑体" panose="020B0500000000000000" charset="-122"/>
                </a:rPr>
                <a:t>将较长的文本切分成短句，方便模型理解和处理；而文本相似度检索技术可以对用户提问进行相似度匹配，以找到最相关的答案。</a:t>
              </a:r>
              <a:endParaRPr lang="en-US" sz="2100">
                <a:solidFill>
                  <a:srgbClr val="000000"/>
                </a:solidFill>
                <a:ea typeface="思源黑体" panose="020B0500000000000000" charset="-122"/>
              </a:endParaRPr>
            </a:p>
          </p:txBody>
        </p:sp>
      </p:grpSp>
      <p:grpSp>
        <p:nvGrpSpPr>
          <p:cNvPr id="27" name="Group 27"/>
          <p:cNvGrpSpPr/>
          <p:nvPr/>
        </p:nvGrpSpPr>
        <p:grpSpPr>
          <a:xfrm rot="0">
            <a:off x="12679682" y="3194981"/>
            <a:ext cx="5027930" cy="1428115"/>
            <a:chOff x="0" y="0"/>
            <a:chExt cx="6703907" cy="1904153"/>
          </a:xfrm>
        </p:grpSpPr>
        <p:grpSp>
          <p:nvGrpSpPr>
            <p:cNvPr id="28" name="Group 28"/>
            <p:cNvGrpSpPr/>
            <p:nvPr/>
          </p:nvGrpSpPr>
          <p:grpSpPr>
            <a:xfrm rot="0">
              <a:off x="0" y="0"/>
              <a:ext cx="6703907" cy="1904153"/>
              <a:chOff x="0" y="0"/>
              <a:chExt cx="6703907" cy="1904153"/>
            </a:xfrm>
          </p:grpSpPr>
          <p:sp>
            <p:nvSpPr>
              <p:cNvPr id="29" name="Freeform 29"/>
              <p:cNvSpPr/>
              <p:nvPr/>
            </p:nvSpPr>
            <p:spPr>
              <a:xfrm>
                <a:off x="0" y="0"/>
                <a:ext cx="6703816" cy="1904111"/>
              </a:xfrm>
              <a:custGeom>
                <a:avLst/>
                <a:gdLst/>
                <a:ahLst/>
                <a:cxnLst/>
                <a:rect l="l" t="t" r="r" b="b"/>
                <a:pathLst>
                  <a:path w="6703816" h="1904111">
                    <a:moveTo>
                      <a:pt x="5784803" y="0"/>
                    </a:moveTo>
                    <a:lnTo>
                      <a:pt x="0" y="0"/>
                    </a:lnTo>
                    <a:lnTo>
                      <a:pt x="0" y="1904111"/>
                    </a:lnTo>
                    <a:lnTo>
                      <a:pt x="5784803" y="1904111"/>
                    </a:lnTo>
                    <a:lnTo>
                      <a:pt x="6703816" y="951992"/>
                    </a:lnTo>
                    <a:lnTo>
                      <a:pt x="5784803" y="0"/>
                    </a:lnTo>
                    <a:close/>
                  </a:path>
                </a:pathLst>
              </a:custGeom>
              <a:solidFill>
                <a:srgbClr val="5B9BD5"/>
              </a:solidFill>
            </p:spPr>
          </p:sp>
        </p:grpSp>
        <p:sp>
          <p:nvSpPr>
            <p:cNvPr id="30" name="TextBox 30"/>
            <p:cNvSpPr txBox="1"/>
            <p:nvPr/>
          </p:nvSpPr>
          <p:spPr>
            <a:xfrm>
              <a:off x="246868" y="637752"/>
              <a:ext cx="5869094" cy="638175"/>
            </a:xfrm>
            <a:prstGeom prst="rect">
              <a:avLst/>
            </a:prstGeom>
          </p:spPr>
          <p:txBody>
            <a:bodyPr lIns="0" tIns="0" rIns="0" bIns="0" rtlCol="0" anchor="t">
              <a:spAutoFit/>
            </a:bodyPr>
            <a:lstStyle/>
            <a:p>
              <a:pPr algn="ctr">
                <a:lnSpc>
                  <a:spcPts val="3840"/>
                </a:lnSpc>
              </a:pPr>
              <a:r>
                <a:rPr lang="en-US" sz="3200">
                  <a:solidFill>
                    <a:srgbClr val="FFFFFF"/>
                  </a:solidFill>
                  <a:ea typeface="思源黑体 Bold" panose="020B0800000000000000" charset="-122"/>
                </a:rPr>
                <a:t>文本切分和相似度检索</a:t>
              </a:r>
              <a:endParaRPr lang="en-US" sz="3200">
                <a:solidFill>
                  <a:srgbClr val="FFFFFF"/>
                </a:solidFill>
                <a:ea typeface="思源黑体 Bold" panose="020B0800000000000000" charset="-122"/>
              </a:endParaRPr>
            </a:p>
          </p:txBody>
        </p:sp>
      </p:grpSp>
      <p:grpSp>
        <p:nvGrpSpPr>
          <p:cNvPr id="31" name="Group 31"/>
          <p:cNvGrpSpPr/>
          <p:nvPr/>
        </p:nvGrpSpPr>
        <p:grpSpPr>
          <a:xfrm rot="0">
            <a:off x="679359" y="4326932"/>
            <a:ext cx="5111357" cy="3873527"/>
            <a:chOff x="0" y="0"/>
            <a:chExt cx="6815143" cy="5164703"/>
          </a:xfrm>
        </p:grpSpPr>
        <p:grpSp>
          <p:nvGrpSpPr>
            <p:cNvPr id="32" name="Group 32"/>
            <p:cNvGrpSpPr/>
            <p:nvPr/>
          </p:nvGrpSpPr>
          <p:grpSpPr>
            <a:xfrm rot="0">
              <a:off x="0" y="0"/>
              <a:ext cx="6815143" cy="5164703"/>
              <a:chOff x="0" y="0"/>
              <a:chExt cx="1346201" cy="1020188"/>
            </a:xfrm>
          </p:grpSpPr>
          <p:sp>
            <p:nvSpPr>
              <p:cNvPr id="33" name="Freeform 33"/>
              <p:cNvSpPr/>
              <p:nvPr/>
            </p:nvSpPr>
            <p:spPr>
              <a:xfrm>
                <a:off x="0" y="0"/>
                <a:ext cx="1346201" cy="1020188"/>
              </a:xfrm>
              <a:custGeom>
                <a:avLst/>
                <a:gdLst/>
                <a:ahLst/>
                <a:cxnLst/>
                <a:rect l="l" t="t" r="r" b="b"/>
                <a:pathLst>
                  <a:path w="1346201" h="1020188">
                    <a:moveTo>
                      <a:pt x="0" y="0"/>
                    </a:moveTo>
                    <a:lnTo>
                      <a:pt x="1346201" y="0"/>
                    </a:lnTo>
                    <a:lnTo>
                      <a:pt x="1346201" y="1020188"/>
                    </a:lnTo>
                    <a:lnTo>
                      <a:pt x="0" y="1020188"/>
                    </a:lnTo>
                    <a:close/>
                  </a:path>
                </a:pathLst>
              </a:custGeom>
              <a:solidFill>
                <a:srgbClr val="E4E4E4"/>
              </a:solidFill>
            </p:spPr>
          </p:sp>
          <p:sp>
            <p:nvSpPr>
              <p:cNvPr id="34" name="TextBox 34"/>
              <p:cNvSpPr txBox="1"/>
              <p:nvPr/>
            </p:nvSpPr>
            <p:spPr>
              <a:xfrm>
                <a:off x="0" y="-85725"/>
                <a:ext cx="1346201" cy="1105913"/>
              </a:xfrm>
              <a:prstGeom prst="rect">
                <a:avLst/>
              </a:prstGeom>
            </p:spPr>
            <p:txBody>
              <a:bodyPr lIns="50800" tIns="50800" rIns="50800" bIns="50800" rtlCol="0" anchor="ctr"/>
              <a:lstStyle/>
              <a:p>
                <a:pPr algn="ctr">
                  <a:lnSpc>
                    <a:spcPts val="3415"/>
                  </a:lnSpc>
                </a:pPr>
              </a:p>
            </p:txBody>
          </p:sp>
        </p:grpSp>
        <p:sp>
          <p:nvSpPr>
            <p:cNvPr id="35" name="TextBox 35"/>
            <p:cNvSpPr txBox="1"/>
            <p:nvPr/>
          </p:nvSpPr>
          <p:spPr>
            <a:xfrm>
              <a:off x="623747" y="429067"/>
              <a:ext cx="5567650" cy="4144645"/>
            </a:xfrm>
            <a:prstGeom prst="rect">
              <a:avLst/>
            </a:prstGeom>
          </p:spPr>
          <p:txBody>
            <a:bodyPr lIns="0" tIns="0" rIns="0" bIns="0" rtlCol="0" anchor="t">
              <a:spAutoFit/>
            </a:bodyPr>
            <a:lstStyle/>
            <a:p>
              <a:pPr algn="just">
                <a:lnSpc>
                  <a:spcPts val="4200"/>
                </a:lnSpc>
              </a:pPr>
              <a:r>
                <a:rPr lang="en-US" sz="2100">
                  <a:solidFill>
                    <a:srgbClr val="000000"/>
                  </a:solidFill>
                  <a:latin typeface="思源黑体" panose="020B0500000000000000" charset="-122"/>
                </a:rPr>
                <a:t>          </a:t>
              </a:r>
              <a:r>
                <a:rPr lang="en-US" sz="2100">
                  <a:solidFill>
                    <a:srgbClr val="000000"/>
                  </a:solidFill>
                  <a:ea typeface="思源黑体" panose="020B0500000000000000" charset="-122"/>
                </a:rPr>
                <a:t>数据采集和清洗模块涉及到对各类政策法规相关的文本数据进行抓取和预处理。</a:t>
              </a:r>
              <a:endParaRPr lang="en-US" sz="2100">
                <a:solidFill>
                  <a:srgbClr val="000000"/>
                </a:solidFill>
                <a:ea typeface="思源黑体" panose="020B0500000000000000" charset="-122"/>
              </a:endParaRPr>
            </a:p>
            <a:p>
              <a:pPr algn="just">
                <a:lnSpc>
                  <a:spcPts val="4200"/>
                </a:lnSpc>
              </a:pPr>
              <a:r>
                <a:rPr lang="en-US" sz="2100">
                  <a:solidFill>
                    <a:srgbClr val="000000"/>
                  </a:solidFill>
                  <a:latin typeface="思源黑体" panose="020B0500000000000000" charset="-122"/>
                  <a:ea typeface="思源黑体" panose="020B0500000000000000" charset="-122"/>
                </a:rPr>
                <a:t>        这个过程需要利用数据下载、数据去重清洗、数据格式转换等多项技术进行。</a:t>
              </a:r>
              <a:endParaRPr lang="en-US" sz="2100">
                <a:solidFill>
                  <a:srgbClr val="000000"/>
                </a:solidFill>
                <a:latin typeface="思源黑体" panose="020B0500000000000000" charset="-122"/>
                <a:ea typeface="思源黑体" panose="020B0500000000000000" charset="-122"/>
              </a:endParaRPr>
            </a:p>
          </p:txBody>
        </p:sp>
      </p:grpSp>
      <p:grpSp>
        <p:nvGrpSpPr>
          <p:cNvPr id="36" name="Group 36"/>
          <p:cNvGrpSpPr/>
          <p:nvPr/>
        </p:nvGrpSpPr>
        <p:grpSpPr>
          <a:xfrm rot="0">
            <a:off x="1136211" y="3243367"/>
            <a:ext cx="4103371" cy="1379729"/>
            <a:chOff x="0" y="0"/>
            <a:chExt cx="5471162" cy="1839639"/>
          </a:xfrm>
        </p:grpSpPr>
        <p:grpSp>
          <p:nvGrpSpPr>
            <p:cNvPr id="37" name="Group 37"/>
            <p:cNvGrpSpPr/>
            <p:nvPr/>
          </p:nvGrpSpPr>
          <p:grpSpPr>
            <a:xfrm rot="0">
              <a:off x="0" y="0"/>
              <a:ext cx="5471162" cy="1839639"/>
              <a:chOff x="0" y="0"/>
              <a:chExt cx="5471162" cy="1839639"/>
            </a:xfrm>
          </p:grpSpPr>
          <p:sp>
            <p:nvSpPr>
              <p:cNvPr id="38" name="Freeform 38"/>
              <p:cNvSpPr/>
              <p:nvPr/>
            </p:nvSpPr>
            <p:spPr>
              <a:xfrm>
                <a:off x="0" y="0"/>
                <a:ext cx="5471160" cy="1839598"/>
              </a:xfrm>
              <a:custGeom>
                <a:avLst/>
                <a:gdLst/>
                <a:ahLst/>
                <a:cxnLst/>
                <a:rect l="l" t="t" r="r" b="b"/>
                <a:pathLst>
                  <a:path w="5471160" h="1839598">
                    <a:moveTo>
                      <a:pt x="4370705" y="0"/>
                    </a:moveTo>
                    <a:lnTo>
                      <a:pt x="0" y="0"/>
                    </a:lnTo>
                    <a:lnTo>
                      <a:pt x="0" y="1839598"/>
                    </a:lnTo>
                    <a:lnTo>
                      <a:pt x="4370705" y="1839598"/>
                    </a:lnTo>
                    <a:lnTo>
                      <a:pt x="5471160" y="919865"/>
                    </a:lnTo>
                    <a:lnTo>
                      <a:pt x="4370705" y="0"/>
                    </a:lnTo>
                    <a:close/>
                  </a:path>
                </a:pathLst>
              </a:custGeom>
              <a:solidFill>
                <a:srgbClr val="5B9BD5"/>
              </a:solidFill>
            </p:spPr>
          </p:sp>
        </p:grpSp>
        <p:sp>
          <p:nvSpPr>
            <p:cNvPr id="39" name="TextBox 39"/>
            <p:cNvSpPr txBox="1"/>
            <p:nvPr/>
          </p:nvSpPr>
          <p:spPr>
            <a:xfrm>
              <a:off x="0" y="605494"/>
              <a:ext cx="4449235" cy="638175"/>
            </a:xfrm>
            <a:prstGeom prst="rect">
              <a:avLst/>
            </a:prstGeom>
          </p:spPr>
          <p:txBody>
            <a:bodyPr lIns="0" tIns="0" rIns="0" bIns="0" rtlCol="0" anchor="t">
              <a:spAutoFit/>
            </a:bodyPr>
            <a:lstStyle/>
            <a:p>
              <a:pPr algn="ctr">
                <a:lnSpc>
                  <a:spcPts val="3840"/>
                </a:lnSpc>
              </a:pPr>
              <a:r>
                <a:rPr lang="en-US" sz="3200">
                  <a:solidFill>
                    <a:srgbClr val="FFFFFF"/>
                  </a:solidFill>
                  <a:ea typeface="思源黑体 Bold" panose="020B0800000000000000" charset="-122"/>
                </a:rPr>
                <a:t>数据采集和清洗</a:t>
              </a:r>
              <a:endParaRPr lang="en-US" sz="3200">
                <a:solidFill>
                  <a:srgbClr val="FFFFFF"/>
                </a:solidFill>
                <a:ea typeface="思源黑体 Bold" panose="020B0800000000000000" charset="-122"/>
              </a:endParaRPr>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0479412" y="1441760"/>
            <a:ext cx="5437289" cy="8530719"/>
            <a:chOff x="0" y="0"/>
            <a:chExt cx="7581725" cy="11895187"/>
          </a:xfrm>
        </p:grpSpPr>
        <p:sp>
          <p:nvSpPr>
            <p:cNvPr id="5" name="Freeform 5"/>
            <p:cNvSpPr/>
            <p:nvPr/>
          </p:nvSpPr>
          <p:spPr>
            <a:xfrm>
              <a:off x="0" y="0"/>
              <a:ext cx="7581773" cy="11895201"/>
            </a:xfrm>
            <a:custGeom>
              <a:avLst/>
              <a:gdLst/>
              <a:ahLst/>
              <a:cxnLst/>
              <a:rect l="l" t="t" r="r" b="b"/>
              <a:pathLst>
                <a:path w="7581773" h="11895201">
                  <a:moveTo>
                    <a:pt x="0" y="0"/>
                  </a:moveTo>
                  <a:lnTo>
                    <a:pt x="7581773" y="0"/>
                  </a:lnTo>
                  <a:lnTo>
                    <a:pt x="7581773" y="11895201"/>
                  </a:lnTo>
                  <a:lnTo>
                    <a:pt x="0" y="11895201"/>
                  </a:lnTo>
                  <a:lnTo>
                    <a:pt x="0" y="0"/>
                  </a:lnTo>
                  <a:close/>
                </a:path>
              </a:pathLst>
            </a:custGeom>
            <a:blipFill>
              <a:blip r:embed="rId2"/>
              <a:stretch>
                <a:fillRect t="-9752"/>
              </a:stretch>
            </a:blipFill>
          </p:spPr>
        </p:sp>
      </p:grpSp>
      <p:grpSp>
        <p:nvGrpSpPr>
          <p:cNvPr id="6" name="Group 6"/>
          <p:cNvGrpSpPr/>
          <p:nvPr/>
        </p:nvGrpSpPr>
        <p:grpSpPr>
          <a:xfrm rot="0">
            <a:off x="1638956" y="515615"/>
            <a:ext cx="15403801" cy="731520"/>
            <a:chOff x="0" y="0"/>
            <a:chExt cx="20538402" cy="975360"/>
          </a:xfrm>
        </p:grpSpPr>
        <p:sp>
          <p:nvSpPr>
            <p:cNvPr id="7" name="AutoShape 7"/>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8" name="TextBox 8"/>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实践过程</a:t>
              </a:r>
              <a:endParaRPr lang="en-US" sz="4200">
                <a:solidFill>
                  <a:srgbClr val="1B4367"/>
                </a:solidFill>
                <a:ea typeface="思源黑体 Bold" panose="020B0800000000000000" charset="-122"/>
              </a:endParaRPr>
            </a:p>
          </p:txBody>
        </p:sp>
      </p:grpSp>
      <p:grpSp>
        <p:nvGrpSpPr>
          <p:cNvPr id="9" name="Group 9"/>
          <p:cNvGrpSpPr/>
          <p:nvPr/>
        </p:nvGrpSpPr>
        <p:grpSpPr>
          <a:xfrm rot="0">
            <a:off x="1359711" y="1781794"/>
            <a:ext cx="8288401" cy="7850652"/>
            <a:chOff x="0" y="0"/>
            <a:chExt cx="11051201" cy="10467535"/>
          </a:xfrm>
        </p:grpSpPr>
        <p:grpSp>
          <p:nvGrpSpPr>
            <p:cNvPr id="10" name="Group 10"/>
            <p:cNvGrpSpPr/>
            <p:nvPr/>
          </p:nvGrpSpPr>
          <p:grpSpPr>
            <a:xfrm rot="0">
              <a:off x="1535287" y="247780"/>
              <a:ext cx="5243827" cy="941879"/>
              <a:chOff x="0" y="0"/>
              <a:chExt cx="1204151" cy="216285"/>
            </a:xfrm>
          </p:grpSpPr>
          <p:sp>
            <p:nvSpPr>
              <p:cNvPr id="11" name="Freeform 11"/>
              <p:cNvSpPr/>
              <p:nvPr/>
            </p:nvSpPr>
            <p:spPr>
              <a:xfrm>
                <a:off x="0" y="0"/>
                <a:ext cx="1204151" cy="216285"/>
              </a:xfrm>
              <a:custGeom>
                <a:avLst/>
                <a:gdLst/>
                <a:ahLst/>
                <a:cxnLst/>
                <a:rect l="l" t="t" r="r" b="b"/>
                <a:pathLst>
                  <a:path w="1204151" h="216285">
                    <a:moveTo>
                      <a:pt x="0" y="0"/>
                    </a:moveTo>
                    <a:lnTo>
                      <a:pt x="1204151" y="0"/>
                    </a:lnTo>
                    <a:lnTo>
                      <a:pt x="1204151" y="216285"/>
                    </a:lnTo>
                    <a:lnTo>
                      <a:pt x="0" y="216285"/>
                    </a:lnTo>
                    <a:close/>
                  </a:path>
                </a:pathLst>
              </a:custGeom>
              <a:solidFill>
                <a:srgbClr val="18578F"/>
              </a:solidFill>
            </p:spPr>
          </p:sp>
          <p:sp>
            <p:nvSpPr>
              <p:cNvPr id="12" name="TextBox 12"/>
              <p:cNvSpPr txBox="1"/>
              <p:nvPr/>
            </p:nvSpPr>
            <p:spPr>
              <a:xfrm>
                <a:off x="0" y="-76200"/>
                <a:ext cx="1204151" cy="292485"/>
              </a:xfrm>
              <a:prstGeom prst="rect">
                <a:avLst/>
              </a:prstGeom>
            </p:spPr>
            <p:txBody>
              <a:bodyPr lIns="50800" tIns="50800" rIns="50800" bIns="50800" rtlCol="0" anchor="ctr"/>
              <a:lstStyle/>
              <a:p>
                <a:pPr algn="ctr">
                  <a:lnSpc>
                    <a:spcPts val="2940"/>
                  </a:lnSpc>
                </a:pPr>
              </a:p>
            </p:txBody>
          </p:sp>
        </p:grpSp>
        <p:grpSp>
          <p:nvGrpSpPr>
            <p:cNvPr id="13" name="Group 13"/>
            <p:cNvGrpSpPr/>
            <p:nvPr/>
          </p:nvGrpSpPr>
          <p:grpSpPr>
            <a:xfrm rot="0">
              <a:off x="1574799" y="293359"/>
              <a:ext cx="5164803" cy="850721"/>
              <a:chOff x="0" y="0"/>
              <a:chExt cx="1186004" cy="195353"/>
            </a:xfrm>
          </p:grpSpPr>
          <p:sp>
            <p:nvSpPr>
              <p:cNvPr id="14" name="Freeform 14"/>
              <p:cNvSpPr/>
              <p:nvPr/>
            </p:nvSpPr>
            <p:spPr>
              <a:xfrm>
                <a:off x="0" y="0"/>
                <a:ext cx="1186004" cy="195353"/>
              </a:xfrm>
              <a:custGeom>
                <a:avLst/>
                <a:gdLst/>
                <a:ahLst/>
                <a:cxnLst/>
                <a:rect l="l" t="t" r="r" b="b"/>
                <a:pathLst>
                  <a:path w="1186004" h="195353">
                    <a:moveTo>
                      <a:pt x="0" y="0"/>
                    </a:moveTo>
                    <a:lnTo>
                      <a:pt x="1186004" y="0"/>
                    </a:lnTo>
                    <a:lnTo>
                      <a:pt x="1186004" y="195353"/>
                    </a:lnTo>
                    <a:lnTo>
                      <a:pt x="0" y="195353"/>
                    </a:lnTo>
                    <a:close/>
                  </a:path>
                </a:pathLst>
              </a:custGeom>
              <a:solidFill>
                <a:srgbClr val="FFFFFF"/>
              </a:solidFill>
            </p:spPr>
          </p:sp>
          <p:sp>
            <p:nvSpPr>
              <p:cNvPr id="15" name="TextBox 15"/>
              <p:cNvSpPr txBox="1"/>
              <p:nvPr/>
            </p:nvSpPr>
            <p:spPr>
              <a:xfrm>
                <a:off x="0" y="-76200"/>
                <a:ext cx="1186004" cy="271553"/>
              </a:xfrm>
              <a:prstGeom prst="rect">
                <a:avLst/>
              </a:prstGeom>
            </p:spPr>
            <p:txBody>
              <a:bodyPr lIns="50800" tIns="50800" rIns="50800" bIns="50800" rtlCol="0" anchor="ctr"/>
              <a:lstStyle/>
              <a:p>
                <a:pPr algn="ctr">
                  <a:lnSpc>
                    <a:spcPts val="2940"/>
                  </a:lnSpc>
                </a:pPr>
              </a:p>
            </p:txBody>
          </p:sp>
        </p:grpSp>
        <p:sp>
          <p:nvSpPr>
            <p:cNvPr id="16" name="TextBox 16"/>
            <p:cNvSpPr txBox="1"/>
            <p:nvPr/>
          </p:nvSpPr>
          <p:spPr>
            <a:xfrm>
              <a:off x="1914278" y="427839"/>
              <a:ext cx="4485846" cy="534135"/>
            </a:xfrm>
            <a:prstGeom prst="rect">
              <a:avLst/>
            </a:prstGeom>
          </p:spPr>
          <p:txBody>
            <a:bodyPr lIns="0" tIns="0" rIns="0" bIns="0" rtlCol="0" anchor="t">
              <a:spAutoFit/>
            </a:bodyPr>
            <a:lstStyle/>
            <a:p>
              <a:pPr algn="ctr">
                <a:lnSpc>
                  <a:spcPts val="3370"/>
                </a:lnSpc>
                <a:spcBef>
                  <a:spcPct val="0"/>
                </a:spcBef>
              </a:pPr>
              <a:r>
                <a:rPr lang="en-US" sz="2410">
                  <a:solidFill>
                    <a:srgbClr val="000000"/>
                  </a:solidFill>
                  <a:ea typeface="思源黑体" panose="020B0500000000000000" charset="-122"/>
                </a:rPr>
                <a:t>语言模型部署测试和选择</a:t>
              </a:r>
              <a:endParaRPr lang="en-US" sz="2410">
                <a:solidFill>
                  <a:srgbClr val="000000"/>
                </a:solidFill>
                <a:ea typeface="思源黑体" panose="020B0500000000000000" charset="-122"/>
              </a:endParaRPr>
            </a:p>
          </p:txBody>
        </p:sp>
        <p:grpSp>
          <p:nvGrpSpPr>
            <p:cNvPr id="17" name="Group 17"/>
            <p:cNvGrpSpPr/>
            <p:nvPr/>
          </p:nvGrpSpPr>
          <p:grpSpPr>
            <a:xfrm rot="0">
              <a:off x="1528068" y="1595332"/>
              <a:ext cx="6031255" cy="941879"/>
              <a:chOff x="0" y="0"/>
              <a:chExt cx="1384969" cy="216285"/>
            </a:xfrm>
          </p:grpSpPr>
          <p:sp>
            <p:nvSpPr>
              <p:cNvPr id="18" name="Freeform 18"/>
              <p:cNvSpPr/>
              <p:nvPr/>
            </p:nvSpPr>
            <p:spPr>
              <a:xfrm>
                <a:off x="0" y="0"/>
                <a:ext cx="1384969" cy="216285"/>
              </a:xfrm>
              <a:custGeom>
                <a:avLst/>
                <a:gdLst/>
                <a:ahLst/>
                <a:cxnLst/>
                <a:rect l="l" t="t" r="r" b="b"/>
                <a:pathLst>
                  <a:path w="1384969" h="216285">
                    <a:moveTo>
                      <a:pt x="0" y="0"/>
                    </a:moveTo>
                    <a:lnTo>
                      <a:pt x="1384969" y="0"/>
                    </a:lnTo>
                    <a:lnTo>
                      <a:pt x="1384969" y="216285"/>
                    </a:lnTo>
                    <a:lnTo>
                      <a:pt x="0" y="216285"/>
                    </a:lnTo>
                    <a:close/>
                  </a:path>
                </a:pathLst>
              </a:custGeom>
              <a:solidFill>
                <a:srgbClr val="18578F"/>
              </a:solidFill>
            </p:spPr>
          </p:sp>
          <p:sp>
            <p:nvSpPr>
              <p:cNvPr id="19" name="TextBox 19"/>
              <p:cNvSpPr txBox="1"/>
              <p:nvPr/>
            </p:nvSpPr>
            <p:spPr>
              <a:xfrm>
                <a:off x="0" y="-76200"/>
                <a:ext cx="1384969" cy="292485"/>
              </a:xfrm>
              <a:prstGeom prst="rect">
                <a:avLst/>
              </a:prstGeom>
            </p:spPr>
            <p:txBody>
              <a:bodyPr lIns="50800" tIns="50800" rIns="50800" bIns="50800" rtlCol="0" anchor="ctr"/>
              <a:lstStyle/>
              <a:p>
                <a:pPr algn="ctr">
                  <a:lnSpc>
                    <a:spcPts val="2940"/>
                  </a:lnSpc>
                </a:pPr>
              </a:p>
            </p:txBody>
          </p:sp>
        </p:grpSp>
        <p:grpSp>
          <p:nvGrpSpPr>
            <p:cNvPr id="20" name="Group 20"/>
            <p:cNvGrpSpPr/>
            <p:nvPr/>
          </p:nvGrpSpPr>
          <p:grpSpPr>
            <a:xfrm rot="0">
              <a:off x="1567510" y="1640911"/>
              <a:ext cx="5952371" cy="850721"/>
              <a:chOff x="0" y="0"/>
              <a:chExt cx="1366855" cy="195353"/>
            </a:xfrm>
          </p:grpSpPr>
          <p:sp>
            <p:nvSpPr>
              <p:cNvPr id="21" name="Freeform 21"/>
              <p:cNvSpPr/>
              <p:nvPr/>
            </p:nvSpPr>
            <p:spPr>
              <a:xfrm>
                <a:off x="0" y="0"/>
                <a:ext cx="1366855" cy="195353"/>
              </a:xfrm>
              <a:custGeom>
                <a:avLst/>
                <a:gdLst/>
                <a:ahLst/>
                <a:cxnLst/>
                <a:rect l="l" t="t" r="r" b="b"/>
                <a:pathLst>
                  <a:path w="1366855" h="195353">
                    <a:moveTo>
                      <a:pt x="0" y="0"/>
                    </a:moveTo>
                    <a:lnTo>
                      <a:pt x="1366855" y="0"/>
                    </a:lnTo>
                    <a:lnTo>
                      <a:pt x="1366855" y="195353"/>
                    </a:lnTo>
                    <a:lnTo>
                      <a:pt x="0" y="195353"/>
                    </a:lnTo>
                    <a:close/>
                  </a:path>
                </a:pathLst>
              </a:custGeom>
              <a:solidFill>
                <a:srgbClr val="FFFFFF"/>
              </a:solidFill>
            </p:spPr>
          </p:sp>
          <p:sp>
            <p:nvSpPr>
              <p:cNvPr id="22" name="TextBox 22"/>
              <p:cNvSpPr txBox="1"/>
              <p:nvPr/>
            </p:nvSpPr>
            <p:spPr>
              <a:xfrm>
                <a:off x="0" y="-76200"/>
                <a:ext cx="1366855" cy="271553"/>
              </a:xfrm>
              <a:prstGeom prst="rect">
                <a:avLst/>
              </a:prstGeom>
            </p:spPr>
            <p:txBody>
              <a:bodyPr lIns="50800" tIns="50800" rIns="50800" bIns="50800" rtlCol="0" anchor="ctr"/>
              <a:lstStyle/>
              <a:p>
                <a:pPr algn="ctr">
                  <a:lnSpc>
                    <a:spcPts val="2940"/>
                  </a:lnSpc>
                </a:pPr>
              </a:p>
            </p:txBody>
          </p:sp>
        </p:grpSp>
        <p:sp>
          <p:nvSpPr>
            <p:cNvPr id="23" name="TextBox 23"/>
            <p:cNvSpPr txBox="1"/>
            <p:nvPr/>
          </p:nvSpPr>
          <p:spPr>
            <a:xfrm>
              <a:off x="1290241" y="1775391"/>
              <a:ext cx="6506909" cy="534135"/>
            </a:xfrm>
            <a:prstGeom prst="rect">
              <a:avLst/>
            </a:prstGeom>
          </p:spPr>
          <p:txBody>
            <a:bodyPr lIns="0" tIns="0" rIns="0" bIns="0" rtlCol="0" anchor="t">
              <a:spAutoFit/>
            </a:bodyPr>
            <a:lstStyle/>
            <a:p>
              <a:pPr algn="ctr">
                <a:lnSpc>
                  <a:spcPts val="3370"/>
                </a:lnSpc>
                <a:spcBef>
                  <a:spcPct val="0"/>
                </a:spcBef>
              </a:pPr>
              <a:r>
                <a:rPr lang="en-US" sz="2410">
                  <a:solidFill>
                    <a:srgbClr val="000000"/>
                  </a:solidFill>
                  <a:ea typeface="思源黑体" panose="020B0500000000000000" charset="-122"/>
                </a:rPr>
                <a:t>数据的收集和处理构建数据集</a:t>
              </a:r>
              <a:endParaRPr lang="en-US" sz="2410">
                <a:solidFill>
                  <a:srgbClr val="000000"/>
                </a:solidFill>
                <a:ea typeface="思源黑体" panose="020B0500000000000000" charset="-122"/>
              </a:endParaRPr>
            </a:p>
          </p:txBody>
        </p:sp>
        <p:grpSp>
          <p:nvGrpSpPr>
            <p:cNvPr id="24" name="Group 24"/>
            <p:cNvGrpSpPr/>
            <p:nvPr/>
          </p:nvGrpSpPr>
          <p:grpSpPr>
            <a:xfrm rot="0">
              <a:off x="1535287" y="2943611"/>
              <a:ext cx="5243827" cy="941879"/>
              <a:chOff x="0" y="0"/>
              <a:chExt cx="1204151" cy="216285"/>
            </a:xfrm>
          </p:grpSpPr>
          <p:sp>
            <p:nvSpPr>
              <p:cNvPr id="25" name="Freeform 25"/>
              <p:cNvSpPr/>
              <p:nvPr/>
            </p:nvSpPr>
            <p:spPr>
              <a:xfrm>
                <a:off x="0" y="0"/>
                <a:ext cx="1204151" cy="216285"/>
              </a:xfrm>
              <a:custGeom>
                <a:avLst/>
                <a:gdLst/>
                <a:ahLst/>
                <a:cxnLst/>
                <a:rect l="l" t="t" r="r" b="b"/>
                <a:pathLst>
                  <a:path w="1204151" h="216285">
                    <a:moveTo>
                      <a:pt x="0" y="0"/>
                    </a:moveTo>
                    <a:lnTo>
                      <a:pt x="1204151" y="0"/>
                    </a:lnTo>
                    <a:lnTo>
                      <a:pt x="1204151" y="216285"/>
                    </a:lnTo>
                    <a:lnTo>
                      <a:pt x="0" y="216285"/>
                    </a:lnTo>
                    <a:close/>
                  </a:path>
                </a:pathLst>
              </a:custGeom>
              <a:solidFill>
                <a:srgbClr val="18578F"/>
              </a:solidFill>
            </p:spPr>
          </p:sp>
          <p:sp>
            <p:nvSpPr>
              <p:cNvPr id="26" name="TextBox 26"/>
              <p:cNvSpPr txBox="1"/>
              <p:nvPr/>
            </p:nvSpPr>
            <p:spPr>
              <a:xfrm>
                <a:off x="0" y="-76200"/>
                <a:ext cx="1204151" cy="292485"/>
              </a:xfrm>
              <a:prstGeom prst="rect">
                <a:avLst/>
              </a:prstGeom>
            </p:spPr>
            <p:txBody>
              <a:bodyPr lIns="50800" tIns="50800" rIns="50800" bIns="50800" rtlCol="0" anchor="ctr"/>
              <a:lstStyle/>
              <a:p>
                <a:pPr algn="ctr">
                  <a:lnSpc>
                    <a:spcPts val="2940"/>
                  </a:lnSpc>
                </a:pPr>
              </a:p>
            </p:txBody>
          </p:sp>
        </p:grpSp>
        <p:grpSp>
          <p:nvGrpSpPr>
            <p:cNvPr id="27" name="Group 27"/>
            <p:cNvGrpSpPr/>
            <p:nvPr/>
          </p:nvGrpSpPr>
          <p:grpSpPr>
            <a:xfrm rot="0">
              <a:off x="1574799" y="2989189"/>
              <a:ext cx="5164803" cy="850721"/>
              <a:chOff x="0" y="0"/>
              <a:chExt cx="1186004" cy="195353"/>
            </a:xfrm>
          </p:grpSpPr>
          <p:sp>
            <p:nvSpPr>
              <p:cNvPr id="28" name="Freeform 28"/>
              <p:cNvSpPr/>
              <p:nvPr/>
            </p:nvSpPr>
            <p:spPr>
              <a:xfrm>
                <a:off x="0" y="0"/>
                <a:ext cx="1186004" cy="195353"/>
              </a:xfrm>
              <a:custGeom>
                <a:avLst/>
                <a:gdLst/>
                <a:ahLst/>
                <a:cxnLst/>
                <a:rect l="l" t="t" r="r" b="b"/>
                <a:pathLst>
                  <a:path w="1186004" h="195353">
                    <a:moveTo>
                      <a:pt x="0" y="0"/>
                    </a:moveTo>
                    <a:lnTo>
                      <a:pt x="1186004" y="0"/>
                    </a:lnTo>
                    <a:lnTo>
                      <a:pt x="1186004" y="195353"/>
                    </a:lnTo>
                    <a:lnTo>
                      <a:pt x="0" y="195353"/>
                    </a:lnTo>
                    <a:close/>
                  </a:path>
                </a:pathLst>
              </a:custGeom>
              <a:solidFill>
                <a:srgbClr val="FFFFFF"/>
              </a:solidFill>
            </p:spPr>
          </p:sp>
          <p:sp>
            <p:nvSpPr>
              <p:cNvPr id="29" name="TextBox 29"/>
              <p:cNvSpPr txBox="1"/>
              <p:nvPr/>
            </p:nvSpPr>
            <p:spPr>
              <a:xfrm>
                <a:off x="0" y="-76200"/>
                <a:ext cx="1186004" cy="271553"/>
              </a:xfrm>
              <a:prstGeom prst="rect">
                <a:avLst/>
              </a:prstGeom>
            </p:spPr>
            <p:txBody>
              <a:bodyPr lIns="50800" tIns="50800" rIns="50800" bIns="50800" rtlCol="0" anchor="ctr"/>
              <a:lstStyle/>
              <a:p>
                <a:pPr algn="ctr">
                  <a:lnSpc>
                    <a:spcPts val="2940"/>
                  </a:lnSpc>
                </a:pPr>
              </a:p>
            </p:txBody>
          </p:sp>
        </p:grpSp>
        <p:sp>
          <p:nvSpPr>
            <p:cNvPr id="30" name="TextBox 30"/>
            <p:cNvSpPr txBox="1"/>
            <p:nvPr/>
          </p:nvSpPr>
          <p:spPr>
            <a:xfrm>
              <a:off x="1914278" y="3123670"/>
              <a:ext cx="4485846" cy="534135"/>
            </a:xfrm>
            <a:prstGeom prst="rect">
              <a:avLst/>
            </a:prstGeom>
          </p:spPr>
          <p:txBody>
            <a:bodyPr lIns="0" tIns="0" rIns="0" bIns="0" rtlCol="0" anchor="t">
              <a:spAutoFit/>
            </a:bodyPr>
            <a:lstStyle/>
            <a:p>
              <a:pPr algn="ctr">
                <a:lnSpc>
                  <a:spcPts val="3370"/>
                </a:lnSpc>
                <a:spcBef>
                  <a:spcPct val="0"/>
                </a:spcBef>
              </a:pPr>
              <a:r>
                <a:rPr lang="en-US" sz="2410">
                  <a:solidFill>
                    <a:srgbClr val="000000"/>
                  </a:solidFill>
                  <a:ea typeface="思源黑体" panose="020B0500000000000000" charset="-122"/>
                </a:rPr>
                <a:t>语言模型的微调和优化</a:t>
              </a:r>
              <a:endParaRPr lang="en-US" sz="2410">
                <a:solidFill>
                  <a:srgbClr val="000000"/>
                </a:solidFill>
                <a:ea typeface="思源黑体" panose="020B0500000000000000" charset="-122"/>
              </a:endParaRPr>
            </a:p>
          </p:txBody>
        </p:sp>
        <p:grpSp>
          <p:nvGrpSpPr>
            <p:cNvPr id="31" name="Group 31"/>
            <p:cNvGrpSpPr/>
            <p:nvPr/>
          </p:nvGrpSpPr>
          <p:grpSpPr>
            <a:xfrm rot="0">
              <a:off x="1521259" y="4291889"/>
              <a:ext cx="8369740" cy="941879"/>
              <a:chOff x="0" y="0"/>
              <a:chExt cx="1921960" cy="216285"/>
            </a:xfrm>
          </p:grpSpPr>
          <p:sp>
            <p:nvSpPr>
              <p:cNvPr id="32" name="Freeform 32"/>
              <p:cNvSpPr/>
              <p:nvPr/>
            </p:nvSpPr>
            <p:spPr>
              <a:xfrm>
                <a:off x="0" y="0"/>
                <a:ext cx="1921960" cy="216285"/>
              </a:xfrm>
              <a:custGeom>
                <a:avLst/>
                <a:gdLst/>
                <a:ahLst/>
                <a:cxnLst/>
                <a:rect l="l" t="t" r="r" b="b"/>
                <a:pathLst>
                  <a:path w="1921960" h="216285">
                    <a:moveTo>
                      <a:pt x="0" y="0"/>
                    </a:moveTo>
                    <a:lnTo>
                      <a:pt x="1921960" y="0"/>
                    </a:lnTo>
                    <a:lnTo>
                      <a:pt x="1921960" y="216285"/>
                    </a:lnTo>
                    <a:lnTo>
                      <a:pt x="0" y="216285"/>
                    </a:lnTo>
                    <a:close/>
                  </a:path>
                </a:pathLst>
              </a:custGeom>
              <a:solidFill>
                <a:srgbClr val="18578F"/>
              </a:solidFill>
            </p:spPr>
          </p:sp>
          <p:sp>
            <p:nvSpPr>
              <p:cNvPr id="33" name="TextBox 33"/>
              <p:cNvSpPr txBox="1"/>
              <p:nvPr/>
            </p:nvSpPr>
            <p:spPr>
              <a:xfrm>
                <a:off x="0" y="-76200"/>
                <a:ext cx="1921960" cy="292485"/>
              </a:xfrm>
              <a:prstGeom prst="rect">
                <a:avLst/>
              </a:prstGeom>
            </p:spPr>
            <p:txBody>
              <a:bodyPr lIns="50800" tIns="50800" rIns="50800" bIns="50800" rtlCol="0" anchor="ctr"/>
              <a:lstStyle/>
              <a:p>
                <a:pPr algn="ctr">
                  <a:lnSpc>
                    <a:spcPts val="2940"/>
                  </a:lnSpc>
                </a:pPr>
              </a:p>
            </p:txBody>
          </p:sp>
        </p:grpSp>
        <p:grpSp>
          <p:nvGrpSpPr>
            <p:cNvPr id="34" name="Group 34"/>
            <p:cNvGrpSpPr/>
            <p:nvPr/>
          </p:nvGrpSpPr>
          <p:grpSpPr>
            <a:xfrm rot="0">
              <a:off x="1570588" y="4337468"/>
              <a:ext cx="8271082" cy="850721"/>
              <a:chOff x="0" y="0"/>
              <a:chExt cx="1899305" cy="195353"/>
            </a:xfrm>
          </p:grpSpPr>
          <p:sp>
            <p:nvSpPr>
              <p:cNvPr id="35" name="Freeform 35"/>
              <p:cNvSpPr/>
              <p:nvPr/>
            </p:nvSpPr>
            <p:spPr>
              <a:xfrm>
                <a:off x="0" y="0"/>
                <a:ext cx="1899305" cy="195353"/>
              </a:xfrm>
              <a:custGeom>
                <a:avLst/>
                <a:gdLst/>
                <a:ahLst/>
                <a:cxnLst/>
                <a:rect l="l" t="t" r="r" b="b"/>
                <a:pathLst>
                  <a:path w="1899305" h="195353">
                    <a:moveTo>
                      <a:pt x="0" y="0"/>
                    </a:moveTo>
                    <a:lnTo>
                      <a:pt x="1899305" y="0"/>
                    </a:lnTo>
                    <a:lnTo>
                      <a:pt x="1899305" y="195353"/>
                    </a:lnTo>
                    <a:lnTo>
                      <a:pt x="0" y="195353"/>
                    </a:lnTo>
                    <a:close/>
                  </a:path>
                </a:pathLst>
              </a:custGeom>
              <a:solidFill>
                <a:srgbClr val="FFFFFF"/>
              </a:solidFill>
            </p:spPr>
          </p:sp>
          <p:sp>
            <p:nvSpPr>
              <p:cNvPr id="36" name="TextBox 36"/>
              <p:cNvSpPr txBox="1"/>
              <p:nvPr/>
            </p:nvSpPr>
            <p:spPr>
              <a:xfrm>
                <a:off x="0" y="-76200"/>
                <a:ext cx="1899305" cy="271553"/>
              </a:xfrm>
              <a:prstGeom prst="rect">
                <a:avLst/>
              </a:prstGeom>
            </p:spPr>
            <p:txBody>
              <a:bodyPr lIns="50800" tIns="50800" rIns="50800" bIns="50800" rtlCol="0" anchor="ctr"/>
              <a:lstStyle/>
              <a:p>
                <a:pPr algn="ctr">
                  <a:lnSpc>
                    <a:spcPts val="2940"/>
                  </a:lnSpc>
                </a:pPr>
              </a:p>
            </p:txBody>
          </p:sp>
        </p:grpSp>
        <p:sp>
          <p:nvSpPr>
            <p:cNvPr id="37" name="TextBox 37"/>
            <p:cNvSpPr txBox="1"/>
            <p:nvPr/>
          </p:nvSpPr>
          <p:spPr>
            <a:xfrm>
              <a:off x="1395587" y="4471949"/>
              <a:ext cx="8621084" cy="534135"/>
            </a:xfrm>
            <a:prstGeom prst="rect">
              <a:avLst/>
            </a:prstGeom>
          </p:spPr>
          <p:txBody>
            <a:bodyPr lIns="0" tIns="0" rIns="0" bIns="0" rtlCol="0" anchor="t">
              <a:spAutoFit/>
            </a:bodyPr>
            <a:lstStyle/>
            <a:p>
              <a:pPr algn="ctr">
                <a:lnSpc>
                  <a:spcPts val="3370"/>
                </a:lnSpc>
                <a:spcBef>
                  <a:spcPct val="0"/>
                </a:spcBef>
              </a:pPr>
              <a:r>
                <a:rPr lang="en-US" sz="2410">
                  <a:solidFill>
                    <a:srgbClr val="000000"/>
                  </a:solidFill>
                  <a:ea typeface="思源黑体" panose="020B0500000000000000" charset="-122"/>
                </a:rPr>
                <a:t>文本切分和近似度检索技术的选择测试优化</a:t>
              </a:r>
              <a:endParaRPr lang="en-US" sz="2410">
                <a:solidFill>
                  <a:srgbClr val="000000"/>
                </a:solidFill>
                <a:ea typeface="思源黑体" panose="020B0500000000000000" charset="-122"/>
              </a:endParaRPr>
            </a:p>
          </p:txBody>
        </p:sp>
        <p:grpSp>
          <p:nvGrpSpPr>
            <p:cNvPr id="38" name="Group 38"/>
            <p:cNvGrpSpPr/>
            <p:nvPr/>
          </p:nvGrpSpPr>
          <p:grpSpPr>
            <a:xfrm rot="0">
              <a:off x="1525247" y="6988446"/>
              <a:ext cx="9367148" cy="941879"/>
              <a:chOff x="0" y="0"/>
              <a:chExt cx="2150997" cy="216285"/>
            </a:xfrm>
          </p:grpSpPr>
          <p:sp>
            <p:nvSpPr>
              <p:cNvPr id="39" name="Freeform 39"/>
              <p:cNvSpPr/>
              <p:nvPr/>
            </p:nvSpPr>
            <p:spPr>
              <a:xfrm>
                <a:off x="0" y="0"/>
                <a:ext cx="2150997" cy="216285"/>
              </a:xfrm>
              <a:custGeom>
                <a:avLst/>
                <a:gdLst/>
                <a:ahLst/>
                <a:cxnLst/>
                <a:rect l="l" t="t" r="r" b="b"/>
                <a:pathLst>
                  <a:path w="2150997" h="216285">
                    <a:moveTo>
                      <a:pt x="0" y="0"/>
                    </a:moveTo>
                    <a:lnTo>
                      <a:pt x="2150997" y="0"/>
                    </a:lnTo>
                    <a:lnTo>
                      <a:pt x="2150997" y="216285"/>
                    </a:lnTo>
                    <a:lnTo>
                      <a:pt x="0" y="216285"/>
                    </a:lnTo>
                    <a:close/>
                  </a:path>
                </a:pathLst>
              </a:custGeom>
              <a:solidFill>
                <a:srgbClr val="18578F"/>
              </a:solidFill>
            </p:spPr>
          </p:sp>
          <p:sp>
            <p:nvSpPr>
              <p:cNvPr id="40" name="TextBox 40"/>
              <p:cNvSpPr txBox="1"/>
              <p:nvPr/>
            </p:nvSpPr>
            <p:spPr>
              <a:xfrm>
                <a:off x="0" y="-76200"/>
                <a:ext cx="2150997" cy="292485"/>
              </a:xfrm>
              <a:prstGeom prst="rect">
                <a:avLst/>
              </a:prstGeom>
            </p:spPr>
            <p:txBody>
              <a:bodyPr lIns="50800" tIns="50800" rIns="50800" bIns="50800" rtlCol="0" anchor="ctr"/>
              <a:lstStyle/>
              <a:p>
                <a:pPr algn="ctr">
                  <a:lnSpc>
                    <a:spcPts val="2940"/>
                  </a:lnSpc>
                </a:pPr>
              </a:p>
            </p:txBody>
          </p:sp>
        </p:grpSp>
        <p:grpSp>
          <p:nvGrpSpPr>
            <p:cNvPr id="41" name="Group 41"/>
            <p:cNvGrpSpPr/>
            <p:nvPr/>
          </p:nvGrpSpPr>
          <p:grpSpPr>
            <a:xfrm rot="0">
              <a:off x="1571180" y="7034025"/>
              <a:ext cx="9275281" cy="850721"/>
              <a:chOff x="0" y="0"/>
              <a:chExt cx="2129901" cy="195353"/>
            </a:xfrm>
          </p:grpSpPr>
          <p:sp>
            <p:nvSpPr>
              <p:cNvPr id="42" name="Freeform 42"/>
              <p:cNvSpPr/>
              <p:nvPr/>
            </p:nvSpPr>
            <p:spPr>
              <a:xfrm>
                <a:off x="0" y="0"/>
                <a:ext cx="2129901" cy="195353"/>
              </a:xfrm>
              <a:custGeom>
                <a:avLst/>
                <a:gdLst/>
                <a:ahLst/>
                <a:cxnLst/>
                <a:rect l="l" t="t" r="r" b="b"/>
                <a:pathLst>
                  <a:path w="2129901" h="195353">
                    <a:moveTo>
                      <a:pt x="0" y="0"/>
                    </a:moveTo>
                    <a:lnTo>
                      <a:pt x="2129901" y="0"/>
                    </a:lnTo>
                    <a:lnTo>
                      <a:pt x="2129901" y="195353"/>
                    </a:lnTo>
                    <a:lnTo>
                      <a:pt x="0" y="195353"/>
                    </a:lnTo>
                    <a:close/>
                  </a:path>
                </a:pathLst>
              </a:custGeom>
              <a:solidFill>
                <a:srgbClr val="FFFFFF"/>
              </a:solidFill>
            </p:spPr>
          </p:sp>
          <p:sp>
            <p:nvSpPr>
              <p:cNvPr id="43" name="TextBox 43"/>
              <p:cNvSpPr txBox="1"/>
              <p:nvPr/>
            </p:nvSpPr>
            <p:spPr>
              <a:xfrm>
                <a:off x="0" y="-76200"/>
                <a:ext cx="2129901" cy="271553"/>
              </a:xfrm>
              <a:prstGeom prst="rect">
                <a:avLst/>
              </a:prstGeom>
            </p:spPr>
            <p:txBody>
              <a:bodyPr lIns="50800" tIns="50800" rIns="50800" bIns="50800" rtlCol="0" anchor="ctr"/>
              <a:lstStyle/>
              <a:p>
                <a:pPr algn="ctr">
                  <a:lnSpc>
                    <a:spcPts val="2940"/>
                  </a:lnSpc>
                </a:pPr>
              </a:p>
            </p:txBody>
          </p:sp>
        </p:grpSp>
        <p:sp>
          <p:nvSpPr>
            <p:cNvPr id="44" name="TextBox 44"/>
            <p:cNvSpPr txBox="1"/>
            <p:nvPr/>
          </p:nvSpPr>
          <p:spPr>
            <a:xfrm>
              <a:off x="1366441" y="7168506"/>
              <a:ext cx="9684761" cy="534135"/>
            </a:xfrm>
            <a:prstGeom prst="rect">
              <a:avLst/>
            </a:prstGeom>
          </p:spPr>
          <p:txBody>
            <a:bodyPr lIns="0" tIns="0" rIns="0" bIns="0" rtlCol="0" anchor="t">
              <a:spAutoFit/>
            </a:bodyPr>
            <a:lstStyle/>
            <a:p>
              <a:pPr algn="ctr">
                <a:lnSpc>
                  <a:spcPts val="3370"/>
                </a:lnSpc>
                <a:spcBef>
                  <a:spcPct val="0"/>
                </a:spcBef>
              </a:pPr>
              <a:r>
                <a:rPr lang="en-US" sz="2410">
                  <a:solidFill>
                    <a:srgbClr val="000000"/>
                  </a:solidFill>
                  <a:latin typeface="思源黑体" panose="020B0500000000000000" charset="-122"/>
                  <a:ea typeface="思源黑体" panose="020B0500000000000000" charset="-122"/>
                </a:rPr>
                <a:t>根据需求部署开发后端API和设计做出前端UI界面</a:t>
              </a:r>
              <a:endParaRPr lang="en-US" sz="2410">
                <a:solidFill>
                  <a:srgbClr val="000000"/>
                </a:solidFill>
                <a:latin typeface="思源黑体" panose="020B0500000000000000" charset="-122"/>
                <a:ea typeface="思源黑体" panose="020B0500000000000000" charset="-122"/>
              </a:endParaRPr>
            </a:p>
          </p:txBody>
        </p:sp>
        <p:grpSp>
          <p:nvGrpSpPr>
            <p:cNvPr id="45" name="Group 45"/>
            <p:cNvGrpSpPr/>
            <p:nvPr/>
          </p:nvGrpSpPr>
          <p:grpSpPr>
            <a:xfrm rot="0">
              <a:off x="1528068" y="5640168"/>
              <a:ext cx="6031255" cy="941879"/>
              <a:chOff x="0" y="0"/>
              <a:chExt cx="1384969" cy="216285"/>
            </a:xfrm>
          </p:grpSpPr>
          <p:sp>
            <p:nvSpPr>
              <p:cNvPr id="46" name="Freeform 46"/>
              <p:cNvSpPr/>
              <p:nvPr/>
            </p:nvSpPr>
            <p:spPr>
              <a:xfrm>
                <a:off x="0" y="0"/>
                <a:ext cx="1384969" cy="216285"/>
              </a:xfrm>
              <a:custGeom>
                <a:avLst/>
                <a:gdLst/>
                <a:ahLst/>
                <a:cxnLst/>
                <a:rect l="l" t="t" r="r" b="b"/>
                <a:pathLst>
                  <a:path w="1384969" h="216285">
                    <a:moveTo>
                      <a:pt x="0" y="0"/>
                    </a:moveTo>
                    <a:lnTo>
                      <a:pt x="1384969" y="0"/>
                    </a:lnTo>
                    <a:lnTo>
                      <a:pt x="1384969" y="216285"/>
                    </a:lnTo>
                    <a:lnTo>
                      <a:pt x="0" y="216285"/>
                    </a:lnTo>
                    <a:close/>
                  </a:path>
                </a:pathLst>
              </a:custGeom>
              <a:solidFill>
                <a:srgbClr val="18578F"/>
              </a:solidFill>
            </p:spPr>
          </p:sp>
          <p:sp>
            <p:nvSpPr>
              <p:cNvPr id="47" name="TextBox 47"/>
              <p:cNvSpPr txBox="1"/>
              <p:nvPr/>
            </p:nvSpPr>
            <p:spPr>
              <a:xfrm>
                <a:off x="0" y="-76200"/>
                <a:ext cx="1384969" cy="292485"/>
              </a:xfrm>
              <a:prstGeom prst="rect">
                <a:avLst/>
              </a:prstGeom>
            </p:spPr>
            <p:txBody>
              <a:bodyPr lIns="50800" tIns="50800" rIns="50800" bIns="50800" rtlCol="0" anchor="ctr"/>
              <a:lstStyle/>
              <a:p>
                <a:pPr algn="ctr">
                  <a:lnSpc>
                    <a:spcPts val="2940"/>
                  </a:lnSpc>
                </a:pPr>
              </a:p>
            </p:txBody>
          </p:sp>
        </p:grpSp>
        <p:grpSp>
          <p:nvGrpSpPr>
            <p:cNvPr id="48" name="Group 48"/>
            <p:cNvGrpSpPr/>
            <p:nvPr/>
          </p:nvGrpSpPr>
          <p:grpSpPr>
            <a:xfrm rot="0">
              <a:off x="1567510" y="5685747"/>
              <a:ext cx="5952371" cy="850721"/>
              <a:chOff x="0" y="0"/>
              <a:chExt cx="1366855" cy="195353"/>
            </a:xfrm>
          </p:grpSpPr>
          <p:sp>
            <p:nvSpPr>
              <p:cNvPr id="49" name="Freeform 49"/>
              <p:cNvSpPr/>
              <p:nvPr/>
            </p:nvSpPr>
            <p:spPr>
              <a:xfrm>
                <a:off x="0" y="0"/>
                <a:ext cx="1366855" cy="195353"/>
              </a:xfrm>
              <a:custGeom>
                <a:avLst/>
                <a:gdLst/>
                <a:ahLst/>
                <a:cxnLst/>
                <a:rect l="l" t="t" r="r" b="b"/>
                <a:pathLst>
                  <a:path w="1366855" h="195353">
                    <a:moveTo>
                      <a:pt x="0" y="0"/>
                    </a:moveTo>
                    <a:lnTo>
                      <a:pt x="1366855" y="0"/>
                    </a:lnTo>
                    <a:lnTo>
                      <a:pt x="1366855" y="195353"/>
                    </a:lnTo>
                    <a:lnTo>
                      <a:pt x="0" y="195353"/>
                    </a:lnTo>
                    <a:close/>
                  </a:path>
                </a:pathLst>
              </a:custGeom>
              <a:solidFill>
                <a:srgbClr val="FFFFFF"/>
              </a:solidFill>
            </p:spPr>
          </p:sp>
          <p:sp>
            <p:nvSpPr>
              <p:cNvPr id="50" name="TextBox 50"/>
              <p:cNvSpPr txBox="1"/>
              <p:nvPr/>
            </p:nvSpPr>
            <p:spPr>
              <a:xfrm>
                <a:off x="0" y="-76200"/>
                <a:ext cx="1366855" cy="271553"/>
              </a:xfrm>
              <a:prstGeom prst="rect">
                <a:avLst/>
              </a:prstGeom>
            </p:spPr>
            <p:txBody>
              <a:bodyPr lIns="50800" tIns="50800" rIns="50800" bIns="50800" rtlCol="0" anchor="ctr"/>
              <a:lstStyle/>
              <a:p>
                <a:pPr algn="ctr">
                  <a:lnSpc>
                    <a:spcPts val="2940"/>
                  </a:lnSpc>
                </a:pPr>
              </a:p>
            </p:txBody>
          </p:sp>
        </p:grpSp>
        <p:sp>
          <p:nvSpPr>
            <p:cNvPr id="51" name="TextBox 51"/>
            <p:cNvSpPr txBox="1"/>
            <p:nvPr/>
          </p:nvSpPr>
          <p:spPr>
            <a:xfrm>
              <a:off x="1290241" y="5820227"/>
              <a:ext cx="6506909" cy="534135"/>
            </a:xfrm>
            <a:prstGeom prst="rect">
              <a:avLst/>
            </a:prstGeom>
          </p:spPr>
          <p:txBody>
            <a:bodyPr lIns="0" tIns="0" rIns="0" bIns="0" rtlCol="0" anchor="t">
              <a:spAutoFit/>
            </a:bodyPr>
            <a:lstStyle/>
            <a:p>
              <a:pPr algn="ctr">
                <a:lnSpc>
                  <a:spcPts val="3370"/>
                </a:lnSpc>
                <a:spcBef>
                  <a:spcPct val="0"/>
                </a:spcBef>
              </a:pPr>
              <a:r>
                <a:rPr lang="en-US" sz="2410">
                  <a:solidFill>
                    <a:srgbClr val="000000"/>
                  </a:solidFill>
                  <a:ea typeface="思源黑体" panose="020B0500000000000000" charset="-122"/>
                </a:rPr>
                <a:t>推广项目寻找商业合作方</a:t>
              </a:r>
              <a:endParaRPr lang="en-US" sz="2410">
                <a:solidFill>
                  <a:srgbClr val="000000"/>
                </a:solidFill>
                <a:ea typeface="思源黑体" panose="020B0500000000000000" charset="-122"/>
              </a:endParaRPr>
            </a:p>
          </p:txBody>
        </p:sp>
        <p:grpSp>
          <p:nvGrpSpPr>
            <p:cNvPr id="52" name="Group 52"/>
            <p:cNvGrpSpPr/>
            <p:nvPr/>
          </p:nvGrpSpPr>
          <p:grpSpPr>
            <a:xfrm rot="0">
              <a:off x="1521259" y="8336725"/>
              <a:ext cx="8369740" cy="941879"/>
              <a:chOff x="0" y="0"/>
              <a:chExt cx="1921960" cy="216285"/>
            </a:xfrm>
          </p:grpSpPr>
          <p:sp>
            <p:nvSpPr>
              <p:cNvPr id="53" name="Freeform 53"/>
              <p:cNvSpPr/>
              <p:nvPr/>
            </p:nvSpPr>
            <p:spPr>
              <a:xfrm>
                <a:off x="0" y="0"/>
                <a:ext cx="1921960" cy="216285"/>
              </a:xfrm>
              <a:custGeom>
                <a:avLst/>
                <a:gdLst/>
                <a:ahLst/>
                <a:cxnLst/>
                <a:rect l="l" t="t" r="r" b="b"/>
                <a:pathLst>
                  <a:path w="1921960" h="216285">
                    <a:moveTo>
                      <a:pt x="0" y="0"/>
                    </a:moveTo>
                    <a:lnTo>
                      <a:pt x="1921960" y="0"/>
                    </a:lnTo>
                    <a:lnTo>
                      <a:pt x="1921960" y="216285"/>
                    </a:lnTo>
                    <a:lnTo>
                      <a:pt x="0" y="216285"/>
                    </a:lnTo>
                    <a:close/>
                  </a:path>
                </a:pathLst>
              </a:custGeom>
              <a:solidFill>
                <a:srgbClr val="18578F"/>
              </a:solidFill>
            </p:spPr>
          </p:sp>
          <p:sp>
            <p:nvSpPr>
              <p:cNvPr id="54" name="TextBox 54"/>
              <p:cNvSpPr txBox="1"/>
              <p:nvPr/>
            </p:nvSpPr>
            <p:spPr>
              <a:xfrm>
                <a:off x="0" y="-76200"/>
                <a:ext cx="1921960" cy="292485"/>
              </a:xfrm>
              <a:prstGeom prst="rect">
                <a:avLst/>
              </a:prstGeom>
            </p:spPr>
            <p:txBody>
              <a:bodyPr lIns="50800" tIns="50800" rIns="50800" bIns="50800" rtlCol="0" anchor="ctr"/>
              <a:lstStyle/>
              <a:p>
                <a:pPr algn="ctr">
                  <a:lnSpc>
                    <a:spcPts val="2940"/>
                  </a:lnSpc>
                </a:pPr>
              </a:p>
            </p:txBody>
          </p:sp>
        </p:grpSp>
        <p:grpSp>
          <p:nvGrpSpPr>
            <p:cNvPr id="55" name="Group 55"/>
            <p:cNvGrpSpPr/>
            <p:nvPr/>
          </p:nvGrpSpPr>
          <p:grpSpPr>
            <a:xfrm rot="0">
              <a:off x="1570588" y="8382304"/>
              <a:ext cx="8271082" cy="850721"/>
              <a:chOff x="0" y="0"/>
              <a:chExt cx="1899305" cy="195353"/>
            </a:xfrm>
          </p:grpSpPr>
          <p:sp>
            <p:nvSpPr>
              <p:cNvPr id="56" name="Freeform 56"/>
              <p:cNvSpPr/>
              <p:nvPr/>
            </p:nvSpPr>
            <p:spPr>
              <a:xfrm>
                <a:off x="0" y="0"/>
                <a:ext cx="1899305" cy="195353"/>
              </a:xfrm>
              <a:custGeom>
                <a:avLst/>
                <a:gdLst/>
                <a:ahLst/>
                <a:cxnLst/>
                <a:rect l="l" t="t" r="r" b="b"/>
                <a:pathLst>
                  <a:path w="1899305" h="195353">
                    <a:moveTo>
                      <a:pt x="0" y="0"/>
                    </a:moveTo>
                    <a:lnTo>
                      <a:pt x="1899305" y="0"/>
                    </a:lnTo>
                    <a:lnTo>
                      <a:pt x="1899305" y="195353"/>
                    </a:lnTo>
                    <a:lnTo>
                      <a:pt x="0" y="195353"/>
                    </a:lnTo>
                    <a:close/>
                  </a:path>
                </a:pathLst>
              </a:custGeom>
              <a:solidFill>
                <a:srgbClr val="FFFFFF"/>
              </a:solidFill>
            </p:spPr>
          </p:sp>
          <p:sp>
            <p:nvSpPr>
              <p:cNvPr id="57" name="TextBox 57"/>
              <p:cNvSpPr txBox="1"/>
              <p:nvPr/>
            </p:nvSpPr>
            <p:spPr>
              <a:xfrm>
                <a:off x="0" y="-76200"/>
                <a:ext cx="1899305" cy="271553"/>
              </a:xfrm>
              <a:prstGeom prst="rect">
                <a:avLst/>
              </a:prstGeom>
            </p:spPr>
            <p:txBody>
              <a:bodyPr lIns="50800" tIns="50800" rIns="50800" bIns="50800" rtlCol="0" anchor="ctr"/>
              <a:lstStyle/>
              <a:p>
                <a:pPr algn="ctr">
                  <a:lnSpc>
                    <a:spcPts val="2940"/>
                  </a:lnSpc>
                </a:pPr>
              </a:p>
            </p:txBody>
          </p:sp>
        </p:grpSp>
        <p:sp>
          <p:nvSpPr>
            <p:cNvPr id="58" name="TextBox 58"/>
            <p:cNvSpPr txBox="1"/>
            <p:nvPr/>
          </p:nvSpPr>
          <p:spPr>
            <a:xfrm>
              <a:off x="1395587" y="8516784"/>
              <a:ext cx="8621084" cy="534135"/>
            </a:xfrm>
            <a:prstGeom prst="rect">
              <a:avLst/>
            </a:prstGeom>
          </p:spPr>
          <p:txBody>
            <a:bodyPr lIns="0" tIns="0" rIns="0" bIns="0" rtlCol="0" anchor="t">
              <a:spAutoFit/>
            </a:bodyPr>
            <a:lstStyle/>
            <a:p>
              <a:pPr algn="ctr">
                <a:lnSpc>
                  <a:spcPts val="3370"/>
                </a:lnSpc>
                <a:spcBef>
                  <a:spcPct val="0"/>
                </a:spcBef>
              </a:pPr>
              <a:r>
                <a:rPr lang="en-US" sz="2410">
                  <a:solidFill>
                    <a:srgbClr val="000000"/>
                  </a:solidFill>
                  <a:ea typeface="思源黑体" panose="020B0500000000000000" charset="-122"/>
                </a:rPr>
                <a:t>按照后续的需求和用户反馈不断优化提升项目</a:t>
              </a:r>
              <a:endParaRPr lang="en-US" sz="2410">
                <a:solidFill>
                  <a:srgbClr val="000000"/>
                </a:solidFill>
                <a:ea typeface="思源黑体" panose="020B0500000000000000" charset="-122"/>
              </a:endParaRPr>
            </a:p>
          </p:txBody>
        </p:sp>
        <p:sp>
          <p:nvSpPr>
            <p:cNvPr id="59" name="AutoShape 59"/>
            <p:cNvSpPr/>
            <p:nvPr/>
          </p:nvSpPr>
          <p:spPr>
            <a:xfrm flipH="1">
              <a:off x="1535287" y="66"/>
              <a:ext cx="25400" cy="10467403"/>
            </a:xfrm>
            <a:prstGeom prst="line">
              <a:avLst/>
            </a:prstGeom>
            <a:ln w="54623" cap="flat">
              <a:solidFill>
                <a:srgbClr val="1D4971"/>
              </a:solidFill>
              <a:prstDash val="solid"/>
              <a:headEnd type="none" w="sm" len="sm"/>
              <a:tailEnd type="arrow" w="med" len="sm"/>
            </a:ln>
          </p:spPr>
        </p:sp>
        <p:sp>
          <p:nvSpPr>
            <p:cNvPr id="60" name="TextBox 60"/>
            <p:cNvSpPr txBox="1"/>
            <p:nvPr/>
          </p:nvSpPr>
          <p:spPr>
            <a:xfrm>
              <a:off x="0" y="382876"/>
              <a:ext cx="1219200" cy="525145"/>
            </a:xfrm>
            <a:prstGeom prst="rect">
              <a:avLst/>
            </a:prstGeom>
          </p:spPr>
          <p:txBody>
            <a:bodyPr lIns="0" tIns="0" rIns="0" bIns="0" rtlCol="0" anchor="t">
              <a:spAutoFit/>
            </a:bodyPr>
            <a:lstStyle/>
            <a:p>
              <a:pPr algn="ctr">
                <a:lnSpc>
                  <a:spcPts val="3360"/>
                </a:lnSpc>
                <a:spcBef>
                  <a:spcPct val="0"/>
                </a:spcBef>
              </a:pPr>
              <a:r>
                <a:rPr lang="en-US" sz="2400">
                  <a:solidFill>
                    <a:srgbClr val="18578F"/>
                  </a:solidFill>
                  <a:ea typeface="思源黑体 Bold" panose="020B0800000000000000" charset="-122"/>
                </a:rPr>
                <a:t>已完成</a:t>
              </a:r>
              <a:endParaRPr lang="en-US" sz="2400">
                <a:solidFill>
                  <a:srgbClr val="18578F"/>
                </a:solidFill>
                <a:ea typeface="思源黑体 Bold" panose="020B0800000000000000" charset="-122"/>
              </a:endParaRPr>
            </a:p>
          </p:txBody>
        </p:sp>
        <p:sp>
          <p:nvSpPr>
            <p:cNvPr id="61" name="TextBox 61"/>
            <p:cNvSpPr txBox="1"/>
            <p:nvPr/>
          </p:nvSpPr>
          <p:spPr>
            <a:xfrm>
              <a:off x="0" y="1845911"/>
              <a:ext cx="1219200" cy="525145"/>
            </a:xfrm>
            <a:prstGeom prst="rect">
              <a:avLst/>
            </a:prstGeom>
          </p:spPr>
          <p:txBody>
            <a:bodyPr lIns="0" tIns="0" rIns="0" bIns="0" rtlCol="0" anchor="t">
              <a:spAutoFit/>
            </a:bodyPr>
            <a:lstStyle/>
            <a:p>
              <a:pPr algn="ctr">
                <a:lnSpc>
                  <a:spcPts val="3360"/>
                </a:lnSpc>
                <a:spcBef>
                  <a:spcPct val="0"/>
                </a:spcBef>
              </a:pPr>
              <a:r>
                <a:rPr lang="en-US" sz="2400">
                  <a:solidFill>
                    <a:srgbClr val="18578F"/>
                  </a:solidFill>
                  <a:ea typeface="思源黑体 Bold" panose="020B0800000000000000" charset="-122"/>
                </a:rPr>
                <a:t>进行中</a:t>
              </a:r>
              <a:endParaRPr lang="en-US" sz="2400">
                <a:solidFill>
                  <a:srgbClr val="18578F"/>
                </a:solidFill>
                <a:ea typeface="思源黑体 Bold" panose="020B0800000000000000" charset="-122"/>
              </a:endParaRPr>
            </a:p>
          </p:txBody>
        </p:sp>
        <p:sp>
          <p:nvSpPr>
            <p:cNvPr id="62" name="TextBox 62"/>
            <p:cNvSpPr txBox="1"/>
            <p:nvPr/>
          </p:nvSpPr>
          <p:spPr>
            <a:xfrm>
              <a:off x="0" y="4485450"/>
              <a:ext cx="1219200" cy="525145"/>
            </a:xfrm>
            <a:prstGeom prst="rect">
              <a:avLst/>
            </a:prstGeom>
          </p:spPr>
          <p:txBody>
            <a:bodyPr lIns="0" tIns="0" rIns="0" bIns="0" rtlCol="0" anchor="t">
              <a:spAutoFit/>
            </a:bodyPr>
            <a:lstStyle/>
            <a:p>
              <a:pPr algn="ctr">
                <a:lnSpc>
                  <a:spcPts val="3360"/>
                </a:lnSpc>
                <a:spcBef>
                  <a:spcPct val="0"/>
                </a:spcBef>
              </a:pPr>
              <a:r>
                <a:rPr lang="en-US" sz="2400">
                  <a:solidFill>
                    <a:srgbClr val="18578F"/>
                  </a:solidFill>
                  <a:ea typeface="思源黑体 Bold" panose="020B0800000000000000" charset="-122"/>
                </a:rPr>
                <a:t>进行中</a:t>
              </a:r>
              <a:endParaRPr lang="en-US" sz="2400">
                <a:solidFill>
                  <a:srgbClr val="18578F"/>
                </a:solidFill>
                <a:ea typeface="思源黑体 Bold" panose="020B0800000000000000" charset="-122"/>
              </a:endParaRPr>
            </a:p>
          </p:txBody>
        </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638956" y="515615"/>
            <a:ext cx="15403801" cy="731520"/>
            <a:chOff x="0" y="0"/>
            <a:chExt cx="20538402" cy="975360"/>
          </a:xfrm>
        </p:grpSpPr>
        <p:sp>
          <p:nvSpPr>
            <p:cNvPr id="5" name="AutoShape 5"/>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6" name="TextBox 6"/>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创新意义</a:t>
              </a:r>
              <a:endParaRPr lang="en-US" sz="4200">
                <a:solidFill>
                  <a:srgbClr val="1B4367"/>
                </a:solidFill>
                <a:ea typeface="思源黑体 Bold" panose="020B0800000000000000" charset="-122"/>
              </a:endParaRPr>
            </a:p>
          </p:txBody>
        </p:sp>
      </p:grpSp>
      <p:grpSp>
        <p:nvGrpSpPr>
          <p:cNvPr id="7" name="Group 7"/>
          <p:cNvGrpSpPr/>
          <p:nvPr/>
        </p:nvGrpSpPr>
        <p:grpSpPr>
          <a:xfrm rot="0">
            <a:off x="11115046" y="2354971"/>
            <a:ext cx="6096945" cy="6094767"/>
            <a:chOff x="0" y="0"/>
            <a:chExt cx="8129260" cy="8126356"/>
          </a:xfrm>
        </p:grpSpPr>
        <p:grpSp>
          <p:nvGrpSpPr>
            <p:cNvPr id="8" name="Group 8"/>
            <p:cNvGrpSpPr/>
            <p:nvPr/>
          </p:nvGrpSpPr>
          <p:grpSpPr>
            <a:xfrm rot="0">
              <a:off x="0" y="0"/>
              <a:ext cx="8129260" cy="952840"/>
              <a:chOff x="0" y="0"/>
              <a:chExt cx="1605780" cy="188215"/>
            </a:xfrm>
          </p:grpSpPr>
          <p:sp>
            <p:nvSpPr>
              <p:cNvPr id="9" name="Freeform 9"/>
              <p:cNvSpPr/>
              <p:nvPr/>
            </p:nvSpPr>
            <p:spPr>
              <a:xfrm>
                <a:off x="0" y="0"/>
                <a:ext cx="1605780" cy="188215"/>
              </a:xfrm>
              <a:custGeom>
                <a:avLst/>
                <a:gdLst/>
                <a:ahLst/>
                <a:cxnLst/>
                <a:rect l="l" t="t" r="r" b="b"/>
                <a:pathLst>
                  <a:path w="1605780" h="188215">
                    <a:moveTo>
                      <a:pt x="0" y="0"/>
                    </a:moveTo>
                    <a:lnTo>
                      <a:pt x="1605780" y="0"/>
                    </a:lnTo>
                    <a:lnTo>
                      <a:pt x="1605780" y="188215"/>
                    </a:lnTo>
                    <a:lnTo>
                      <a:pt x="0" y="188215"/>
                    </a:lnTo>
                    <a:close/>
                  </a:path>
                </a:pathLst>
              </a:custGeom>
              <a:solidFill>
                <a:srgbClr val="428CE4"/>
              </a:solidFill>
            </p:spPr>
          </p:sp>
          <p:sp>
            <p:nvSpPr>
              <p:cNvPr id="10" name="TextBox 10"/>
              <p:cNvSpPr txBox="1"/>
              <p:nvPr/>
            </p:nvSpPr>
            <p:spPr>
              <a:xfrm>
                <a:off x="0" y="-85725"/>
                <a:ext cx="1605780" cy="273940"/>
              </a:xfrm>
              <a:prstGeom prst="rect">
                <a:avLst/>
              </a:prstGeom>
            </p:spPr>
            <p:txBody>
              <a:bodyPr lIns="50800" tIns="50800" rIns="50800" bIns="50800" rtlCol="0" anchor="ctr"/>
              <a:lstStyle/>
              <a:p>
                <a:pPr algn="ctr">
                  <a:lnSpc>
                    <a:spcPts val="3415"/>
                  </a:lnSpc>
                </a:pPr>
              </a:p>
            </p:txBody>
          </p:sp>
        </p:grpSp>
        <p:grpSp>
          <p:nvGrpSpPr>
            <p:cNvPr id="11" name="Group 11"/>
            <p:cNvGrpSpPr/>
            <p:nvPr/>
          </p:nvGrpSpPr>
          <p:grpSpPr>
            <a:xfrm rot="0">
              <a:off x="0" y="952840"/>
              <a:ext cx="8129260" cy="7173516"/>
              <a:chOff x="0" y="0"/>
              <a:chExt cx="1605780" cy="1416991"/>
            </a:xfrm>
          </p:grpSpPr>
          <p:sp>
            <p:nvSpPr>
              <p:cNvPr id="12" name="Freeform 12"/>
              <p:cNvSpPr/>
              <p:nvPr/>
            </p:nvSpPr>
            <p:spPr>
              <a:xfrm>
                <a:off x="0" y="0"/>
                <a:ext cx="1605780" cy="1416991"/>
              </a:xfrm>
              <a:custGeom>
                <a:avLst/>
                <a:gdLst/>
                <a:ahLst/>
                <a:cxnLst/>
                <a:rect l="l" t="t" r="r" b="b"/>
                <a:pathLst>
                  <a:path w="1605780" h="1416991">
                    <a:moveTo>
                      <a:pt x="0" y="0"/>
                    </a:moveTo>
                    <a:lnTo>
                      <a:pt x="1605780" y="0"/>
                    </a:lnTo>
                    <a:lnTo>
                      <a:pt x="1605780" y="1416991"/>
                    </a:lnTo>
                    <a:lnTo>
                      <a:pt x="0" y="1416991"/>
                    </a:lnTo>
                    <a:close/>
                  </a:path>
                </a:pathLst>
              </a:custGeom>
              <a:solidFill>
                <a:srgbClr val="428CE4"/>
              </a:solidFill>
            </p:spPr>
          </p:sp>
          <p:sp>
            <p:nvSpPr>
              <p:cNvPr id="13" name="TextBox 13"/>
              <p:cNvSpPr txBox="1"/>
              <p:nvPr/>
            </p:nvSpPr>
            <p:spPr>
              <a:xfrm>
                <a:off x="0" y="-85725"/>
                <a:ext cx="1605780" cy="1502716"/>
              </a:xfrm>
              <a:prstGeom prst="rect">
                <a:avLst/>
              </a:prstGeom>
            </p:spPr>
            <p:txBody>
              <a:bodyPr lIns="50800" tIns="50800" rIns="50800" bIns="50800" rtlCol="0" anchor="ctr"/>
              <a:lstStyle/>
              <a:p>
                <a:pPr algn="ctr">
                  <a:lnSpc>
                    <a:spcPts val="3415"/>
                  </a:lnSpc>
                </a:pPr>
              </a:p>
            </p:txBody>
          </p:sp>
        </p:grpSp>
        <p:grpSp>
          <p:nvGrpSpPr>
            <p:cNvPr id="14" name="Group 14"/>
            <p:cNvGrpSpPr/>
            <p:nvPr/>
          </p:nvGrpSpPr>
          <p:grpSpPr>
            <a:xfrm rot="0">
              <a:off x="97547" y="1052686"/>
              <a:ext cx="7945527" cy="6973823"/>
              <a:chOff x="0" y="0"/>
              <a:chExt cx="1569487" cy="1377545"/>
            </a:xfrm>
          </p:grpSpPr>
          <p:sp>
            <p:nvSpPr>
              <p:cNvPr id="15" name="Freeform 15"/>
              <p:cNvSpPr/>
              <p:nvPr/>
            </p:nvSpPr>
            <p:spPr>
              <a:xfrm>
                <a:off x="0" y="0"/>
                <a:ext cx="1569487" cy="1377545"/>
              </a:xfrm>
              <a:custGeom>
                <a:avLst/>
                <a:gdLst/>
                <a:ahLst/>
                <a:cxnLst/>
                <a:rect l="l" t="t" r="r" b="b"/>
                <a:pathLst>
                  <a:path w="1569487" h="1377545">
                    <a:moveTo>
                      <a:pt x="0" y="0"/>
                    </a:moveTo>
                    <a:lnTo>
                      <a:pt x="1569487" y="0"/>
                    </a:lnTo>
                    <a:lnTo>
                      <a:pt x="1569487" y="1377545"/>
                    </a:lnTo>
                    <a:lnTo>
                      <a:pt x="0" y="1377545"/>
                    </a:lnTo>
                    <a:close/>
                  </a:path>
                </a:pathLst>
              </a:custGeom>
              <a:solidFill>
                <a:srgbClr val="FFFFFF"/>
              </a:solidFill>
            </p:spPr>
          </p:sp>
          <p:sp>
            <p:nvSpPr>
              <p:cNvPr id="16" name="TextBox 16"/>
              <p:cNvSpPr txBox="1"/>
              <p:nvPr/>
            </p:nvSpPr>
            <p:spPr>
              <a:xfrm>
                <a:off x="0" y="-85725"/>
                <a:ext cx="1569487" cy="1463270"/>
              </a:xfrm>
              <a:prstGeom prst="rect">
                <a:avLst/>
              </a:prstGeom>
            </p:spPr>
            <p:txBody>
              <a:bodyPr lIns="50800" tIns="50800" rIns="50800" bIns="50800" rtlCol="0" anchor="ctr"/>
              <a:lstStyle/>
              <a:p>
                <a:pPr algn="ctr">
                  <a:lnSpc>
                    <a:spcPts val="3415"/>
                  </a:lnSpc>
                </a:pPr>
              </a:p>
            </p:txBody>
          </p:sp>
        </p:grpSp>
        <p:sp>
          <p:nvSpPr>
            <p:cNvPr id="17" name="TextBox 17"/>
            <p:cNvSpPr txBox="1"/>
            <p:nvPr/>
          </p:nvSpPr>
          <p:spPr>
            <a:xfrm>
              <a:off x="1972941" y="182329"/>
              <a:ext cx="4183377" cy="697992"/>
            </a:xfrm>
            <a:prstGeom prst="rect">
              <a:avLst/>
            </a:prstGeom>
          </p:spPr>
          <p:txBody>
            <a:bodyPr lIns="0" tIns="0" rIns="0" bIns="0" rtlCol="0" anchor="t">
              <a:spAutoFit/>
            </a:bodyPr>
            <a:lstStyle/>
            <a:p>
              <a:pPr algn="ctr">
                <a:lnSpc>
                  <a:spcPts val="4155"/>
                </a:lnSpc>
              </a:pPr>
              <a:r>
                <a:rPr lang="en-US" sz="3460" spc="206">
                  <a:solidFill>
                    <a:srgbClr val="FFFFFF"/>
                  </a:solidFill>
                  <a:ea typeface="思源黑体 Bold" panose="020B0800000000000000" charset="-122"/>
                </a:rPr>
                <a:t>本项目</a:t>
              </a:r>
              <a:endParaRPr lang="en-US" sz="3460" spc="206">
                <a:solidFill>
                  <a:srgbClr val="FFFFFF"/>
                </a:solidFill>
                <a:ea typeface="思源黑体 Bold" panose="020B0800000000000000" charset="-122"/>
              </a:endParaRPr>
            </a:p>
          </p:txBody>
        </p:sp>
        <p:sp>
          <p:nvSpPr>
            <p:cNvPr id="18" name="TextBox 18"/>
            <p:cNvSpPr txBox="1"/>
            <p:nvPr/>
          </p:nvSpPr>
          <p:spPr>
            <a:xfrm>
              <a:off x="610696" y="2112119"/>
              <a:ext cx="7301582" cy="4179875"/>
            </a:xfrm>
            <a:prstGeom prst="rect">
              <a:avLst/>
            </a:prstGeom>
          </p:spPr>
          <p:txBody>
            <a:bodyPr lIns="0" tIns="0" rIns="0" bIns="0" rtlCol="0" anchor="t">
              <a:spAutoFit/>
            </a:bodyPr>
            <a:lstStyle/>
            <a:p>
              <a:pPr marL="598170" lvl="1" indent="-299085" algn="l">
                <a:lnSpc>
                  <a:spcPts val="5150"/>
                </a:lnSpc>
                <a:buFont typeface="Arial" panose="020B0604020202020204"/>
                <a:buChar char="•"/>
              </a:pPr>
              <a:r>
                <a:rPr lang="en-US" sz="2770" spc="-35">
                  <a:solidFill>
                    <a:srgbClr val="000000"/>
                  </a:solidFill>
                  <a:ea typeface="思源黑体" panose="020B0500000000000000" charset="-122"/>
                </a:rPr>
                <a:t>准确率：</a:t>
              </a:r>
              <a:r>
                <a:rPr lang="en-US" sz="2770" spc="-35">
                  <a:solidFill>
                    <a:srgbClr val="1D4971"/>
                  </a:solidFill>
                  <a:latin typeface="思源黑体" panose="020B0500000000000000" charset="-122"/>
                </a:rPr>
                <a:t>85%</a:t>
              </a:r>
              <a:endParaRPr lang="en-US" sz="2770" spc="-35">
                <a:solidFill>
                  <a:srgbClr val="1D4971"/>
                </a:solidFill>
                <a:latin typeface="思源黑体" panose="020B0500000000000000" charset="-122"/>
              </a:endParaRPr>
            </a:p>
            <a:p>
              <a:pPr marL="598170" lvl="1" indent="-299085" algn="l">
                <a:lnSpc>
                  <a:spcPts val="5150"/>
                </a:lnSpc>
                <a:buFont typeface="Arial" panose="020B0604020202020204"/>
                <a:buChar char="•"/>
              </a:pPr>
              <a:r>
                <a:rPr lang="en-US" sz="2770" spc="-35">
                  <a:solidFill>
                    <a:srgbClr val="000000"/>
                  </a:solidFill>
                  <a:ea typeface="思源黑体" panose="020B0500000000000000" charset="-122"/>
                </a:rPr>
                <a:t>选择模型语料：</a:t>
              </a:r>
              <a:r>
                <a:rPr lang="en-US" sz="2770" spc="-35">
                  <a:solidFill>
                    <a:srgbClr val="1D4971"/>
                  </a:solidFill>
                  <a:ea typeface="思源黑体" panose="020B0500000000000000" charset="-122"/>
                </a:rPr>
                <a:t>中文开源</a:t>
              </a:r>
              <a:endParaRPr lang="en-US" sz="2770" spc="-35">
                <a:solidFill>
                  <a:srgbClr val="1D4971"/>
                </a:solidFill>
                <a:ea typeface="思源黑体" panose="020B0500000000000000" charset="-122"/>
              </a:endParaRPr>
            </a:p>
            <a:p>
              <a:pPr marL="598170" lvl="1" indent="-299085" algn="l">
                <a:lnSpc>
                  <a:spcPts val="5150"/>
                </a:lnSpc>
                <a:buFont typeface="Arial" panose="020B0604020202020204"/>
                <a:buChar char="•"/>
              </a:pPr>
              <a:r>
                <a:rPr lang="en-US" sz="2770" spc="-35">
                  <a:solidFill>
                    <a:srgbClr val="000000"/>
                  </a:solidFill>
                  <a:ea typeface="思源黑体" panose="020B0500000000000000" charset="-122"/>
                </a:rPr>
                <a:t>问答效率：</a:t>
              </a:r>
              <a:r>
                <a:rPr lang="en-US" sz="2770" spc="-35">
                  <a:solidFill>
                    <a:srgbClr val="1D4971"/>
                  </a:solidFill>
                  <a:ea typeface="思源黑体" panose="020B0500000000000000" charset="-122"/>
                </a:rPr>
                <a:t>高</a:t>
              </a:r>
              <a:endParaRPr lang="en-US" sz="2770" spc="-35">
                <a:solidFill>
                  <a:srgbClr val="1D4971"/>
                </a:solidFill>
                <a:ea typeface="思源黑体" panose="020B0500000000000000" charset="-122"/>
              </a:endParaRPr>
            </a:p>
            <a:p>
              <a:pPr marL="598170" lvl="1" indent="-299085" algn="l">
                <a:lnSpc>
                  <a:spcPts val="5150"/>
                </a:lnSpc>
                <a:buFont typeface="Arial" panose="020B0604020202020204"/>
                <a:buChar char="•"/>
              </a:pPr>
              <a:r>
                <a:rPr lang="en-US" sz="2770" spc="-35">
                  <a:solidFill>
                    <a:srgbClr val="000000"/>
                  </a:solidFill>
                  <a:ea typeface="思源黑体" panose="020B0500000000000000" charset="-122"/>
                </a:rPr>
                <a:t>特点：</a:t>
              </a:r>
              <a:r>
                <a:rPr lang="en-US" sz="2770" spc="-35">
                  <a:solidFill>
                    <a:srgbClr val="1D4971"/>
                  </a:solidFill>
                  <a:ea typeface="思源黑体" panose="020B0500000000000000" charset="-122"/>
                </a:rPr>
                <a:t>实时对话，可追溯；</a:t>
              </a:r>
              <a:endParaRPr lang="en-US" sz="2770" spc="-35">
                <a:solidFill>
                  <a:srgbClr val="1D4971"/>
                </a:solidFill>
                <a:ea typeface="思源黑体" panose="020B0500000000000000" charset="-122"/>
              </a:endParaRPr>
            </a:p>
            <a:p>
              <a:pPr algn="l">
                <a:lnSpc>
                  <a:spcPts val="5150"/>
                </a:lnSpc>
              </a:pPr>
              <a:r>
                <a:rPr lang="en-US" sz="2770" spc="-35">
                  <a:solidFill>
                    <a:srgbClr val="1D4971"/>
                  </a:solidFill>
                  <a:latin typeface="思源黑体" panose="020B0500000000000000" charset="-122"/>
                  <a:ea typeface="思源黑体" panose="020B0500000000000000" charset="-122"/>
                </a:rPr>
                <a:t>                      方便灵活，信息可靠。</a:t>
              </a:r>
              <a:endParaRPr lang="en-US" sz="2770" spc="-35">
                <a:solidFill>
                  <a:srgbClr val="1D4971"/>
                </a:solidFill>
                <a:latin typeface="思源黑体" panose="020B0500000000000000" charset="-122"/>
                <a:ea typeface="思源黑体" panose="020B0500000000000000" charset="-122"/>
              </a:endParaRPr>
            </a:p>
          </p:txBody>
        </p:sp>
      </p:grpSp>
      <p:grpSp>
        <p:nvGrpSpPr>
          <p:cNvPr id="19" name="Group 19"/>
          <p:cNvGrpSpPr/>
          <p:nvPr/>
        </p:nvGrpSpPr>
        <p:grpSpPr>
          <a:xfrm rot="0">
            <a:off x="8096721" y="4322191"/>
            <a:ext cx="2408725" cy="2462565"/>
            <a:chOff x="0" y="0"/>
            <a:chExt cx="3211634" cy="3283420"/>
          </a:xfrm>
        </p:grpSpPr>
        <p:sp>
          <p:nvSpPr>
            <p:cNvPr id="20" name="Freeform 20"/>
            <p:cNvSpPr/>
            <p:nvPr/>
          </p:nvSpPr>
          <p:spPr>
            <a:xfrm>
              <a:off x="0" y="0"/>
              <a:ext cx="3211634" cy="3283420"/>
            </a:xfrm>
            <a:custGeom>
              <a:avLst/>
              <a:gdLst/>
              <a:ahLst/>
              <a:cxnLst/>
              <a:rect l="l" t="t" r="r" b="b"/>
              <a:pathLst>
                <a:path w="3211634" h="3283420">
                  <a:moveTo>
                    <a:pt x="0" y="0"/>
                  </a:moveTo>
                  <a:lnTo>
                    <a:pt x="3211634" y="0"/>
                  </a:lnTo>
                  <a:lnTo>
                    <a:pt x="3211634" y="3283420"/>
                  </a:lnTo>
                  <a:lnTo>
                    <a:pt x="0" y="32834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678445" y="936776"/>
              <a:ext cx="1960805" cy="1333669"/>
            </a:xfrm>
            <a:prstGeom prst="rect">
              <a:avLst/>
            </a:prstGeom>
          </p:spPr>
          <p:txBody>
            <a:bodyPr lIns="0" tIns="0" rIns="0" bIns="0" rtlCol="0" anchor="t">
              <a:spAutoFit/>
            </a:bodyPr>
            <a:lstStyle/>
            <a:p>
              <a:pPr algn="ctr">
                <a:lnSpc>
                  <a:spcPts val="8225"/>
                </a:lnSpc>
              </a:pPr>
              <a:r>
                <a:rPr lang="en-US" sz="6230" spc="206">
                  <a:solidFill>
                    <a:srgbClr val="1D4971"/>
                  </a:solidFill>
                  <a:latin typeface="思源黑体 Bold" panose="020B0800000000000000" charset="-122"/>
                </a:rPr>
                <a:t>VS</a:t>
              </a:r>
              <a:endParaRPr lang="en-US" sz="6230" spc="206">
                <a:solidFill>
                  <a:srgbClr val="1D4971"/>
                </a:solidFill>
                <a:latin typeface="思源黑体 Bold" panose="020B0800000000000000" charset="-122"/>
              </a:endParaRPr>
            </a:p>
          </p:txBody>
        </p:sp>
      </p:grpSp>
      <p:grpSp>
        <p:nvGrpSpPr>
          <p:cNvPr id="22" name="Group 22"/>
          <p:cNvGrpSpPr/>
          <p:nvPr/>
        </p:nvGrpSpPr>
        <p:grpSpPr>
          <a:xfrm rot="0">
            <a:off x="1252508" y="2354971"/>
            <a:ext cx="6234745" cy="6094767"/>
            <a:chOff x="0" y="0"/>
            <a:chExt cx="8312993" cy="8126356"/>
          </a:xfrm>
        </p:grpSpPr>
        <p:grpSp>
          <p:nvGrpSpPr>
            <p:cNvPr id="23" name="Group 23"/>
            <p:cNvGrpSpPr/>
            <p:nvPr/>
          </p:nvGrpSpPr>
          <p:grpSpPr>
            <a:xfrm rot="0">
              <a:off x="0" y="0"/>
              <a:ext cx="8129260" cy="952840"/>
              <a:chOff x="0" y="0"/>
              <a:chExt cx="1605780" cy="188215"/>
            </a:xfrm>
          </p:grpSpPr>
          <p:sp>
            <p:nvSpPr>
              <p:cNvPr id="24" name="Freeform 24"/>
              <p:cNvSpPr/>
              <p:nvPr/>
            </p:nvSpPr>
            <p:spPr>
              <a:xfrm>
                <a:off x="0" y="0"/>
                <a:ext cx="1605780" cy="188215"/>
              </a:xfrm>
              <a:custGeom>
                <a:avLst/>
                <a:gdLst/>
                <a:ahLst/>
                <a:cxnLst/>
                <a:rect l="l" t="t" r="r" b="b"/>
                <a:pathLst>
                  <a:path w="1605780" h="188215">
                    <a:moveTo>
                      <a:pt x="0" y="0"/>
                    </a:moveTo>
                    <a:lnTo>
                      <a:pt x="1605780" y="0"/>
                    </a:lnTo>
                    <a:lnTo>
                      <a:pt x="1605780" y="188215"/>
                    </a:lnTo>
                    <a:lnTo>
                      <a:pt x="0" y="188215"/>
                    </a:lnTo>
                    <a:close/>
                  </a:path>
                </a:pathLst>
              </a:custGeom>
              <a:solidFill>
                <a:srgbClr val="8497B0"/>
              </a:solidFill>
            </p:spPr>
          </p:sp>
          <p:sp>
            <p:nvSpPr>
              <p:cNvPr id="25" name="TextBox 25"/>
              <p:cNvSpPr txBox="1"/>
              <p:nvPr/>
            </p:nvSpPr>
            <p:spPr>
              <a:xfrm>
                <a:off x="0" y="-85725"/>
                <a:ext cx="1605780" cy="273940"/>
              </a:xfrm>
              <a:prstGeom prst="rect">
                <a:avLst/>
              </a:prstGeom>
            </p:spPr>
            <p:txBody>
              <a:bodyPr lIns="50800" tIns="50800" rIns="50800" bIns="50800" rtlCol="0" anchor="ctr"/>
              <a:lstStyle/>
              <a:p>
                <a:pPr algn="ctr">
                  <a:lnSpc>
                    <a:spcPts val="3415"/>
                  </a:lnSpc>
                </a:pPr>
              </a:p>
            </p:txBody>
          </p:sp>
        </p:grpSp>
        <p:grpSp>
          <p:nvGrpSpPr>
            <p:cNvPr id="26" name="Group 26"/>
            <p:cNvGrpSpPr/>
            <p:nvPr/>
          </p:nvGrpSpPr>
          <p:grpSpPr>
            <a:xfrm rot="0">
              <a:off x="0" y="952840"/>
              <a:ext cx="8129260" cy="7173516"/>
              <a:chOff x="0" y="0"/>
              <a:chExt cx="1605780" cy="1416991"/>
            </a:xfrm>
          </p:grpSpPr>
          <p:sp>
            <p:nvSpPr>
              <p:cNvPr id="27" name="Freeform 27"/>
              <p:cNvSpPr/>
              <p:nvPr/>
            </p:nvSpPr>
            <p:spPr>
              <a:xfrm>
                <a:off x="0" y="0"/>
                <a:ext cx="1605780" cy="1416991"/>
              </a:xfrm>
              <a:custGeom>
                <a:avLst/>
                <a:gdLst/>
                <a:ahLst/>
                <a:cxnLst/>
                <a:rect l="l" t="t" r="r" b="b"/>
                <a:pathLst>
                  <a:path w="1605780" h="1416991">
                    <a:moveTo>
                      <a:pt x="0" y="0"/>
                    </a:moveTo>
                    <a:lnTo>
                      <a:pt x="1605780" y="0"/>
                    </a:lnTo>
                    <a:lnTo>
                      <a:pt x="1605780" y="1416991"/>
                    </a:lnTo>
                    <a:lnTo>
                      <a:pt x="0" y="1416991"/>
                    </a:lnTo>
                    <a:close/>
                  </a:path>
                </a:pathLst>
              </a:custGeom>
              <a:solidFill>
                <a:srgbClr val="8497B0"/>
              </a:solidFill>
            </p:spPr>
          </p:sp>
          <p:sp>
            <p:nvSpPr>
              <p:cNvPr id="28" name="TextBox 28"/>
              <p:cNvSpPr txBox="1"/>
              <p:nvPr/>
            </p:nvSpPr>
            <p:spPr>
              <a:xfrm>
                <a:off x="0" y="-85725"/>
                <a:ext cx="1605780" cy="1502716"/>
              </a:xfrm>
              <a:prstGeom prst="rect">
                <a:avLst/>
              </a:prstGeom>
            </p:spPr>
            <p:txBody>
              <a:bodyPr lIns="50800" tIns="50800" rIns="50800" bIns="50800" rtlCol="0" anchor="ctr"/>
              <a:lstStyle/>
              <a:p>
                <a:pPr algn="ctr">
                  <a:lnSpc>
                    <a:spcPts val="3415"/>
                  </a:lnSpc>
                </a:pPr>
              </a:p>
            </p:txBody>
          </p:sp>
        </p:grpSp>
        <p:grpSp>
          <p:nvGrpSpPr>
            <p:cNvPr id="29" name="Group 29"/>
            <p:cNvGrpSpPr/>
            <p:nvPr/>
          </p:nvGrpSpPr>
          <p:grpSpPr>
            <a:xfrm rot="0">
              <a:off x="97547" y="1052686"/>
              <a:ext cx="7945527" cy="6973823"/>
              <a:chOff x="0" y="0"/>
              <a:chExt cx="1569487" cy="1377545"/>
            </a:xfrm>
          </p:grpSpPr>
          <p:sp>
            <p:nvSpPr>
              <p:cNvPr id="30" name="Freeform 30"/>
              <p:cNvSpPr/>
              <p:nvPr/>
            </p:nvSpPr>
            <p:spPr>
              <a:xfrm>
                <a:off x="0" y="0"/>
                <a:ext cx="1569487" cy="1377545"/>
              </a:xfrm>
              <a:custGeom>
                <a:avLst/>
                <a:gdLst/>
                <a:ahLst/>
                <a:cxnLst/>
                <a:rect l="l" t="t" r="r" b="b"/>
                <a:pathLst>
                  <a:path w="1569487" h="1377545">
                    <a:moveTo>
                      <a:pt x="0" y="0"/>
                    </a:moveTo>
                    <a:lnTo>
                      <a:pt x="1569487" y="0"/>
                    </a:lnTo>
                    <a:lnTo>
                      <a:pt x="1569487" y="1377545"/>
                    </a:lnTo>
                    <a:lnTo>
                      <a:pt x="0" y="1377545"/>
                    </a:lnTo>
                    <a:close/>
                  </a:path>
                </a:pathLst>
              </a:custGeom>
              <a:solidFill>
                <a:srgbClr val="FFFFFF"/>
              </a:solidFill>
            </p:spPr>
          </p:sp>
          <p:sp>
            <p:nvSpPr>
              <p:cNvPr id="31" name="TextBox 31"/>
              <p:cNvSpPr txBox="1"/>
              <p:nvPr/>
            </p:nvSpPr>
            <p:spPr>
              <a:xfrm>
                <a:off x="0" y="-85725"/>
                <a:ext cx="1569487" cy="1463270"/>
              </a:xfrm>
              <a:prstGeom prst="rect">
                <a:avLst/>
              </a:prstGeom>
            </p:spPr>
            <p:txBody>
              <a:bodyPr lIns="50800" tIns="50800" rIns="50800" bIns="50800" rtlCol="0" anchor="ctr"/>
              <a:lstStyle/>
              <a:p>
                <a:pPr algn="ctr">
                  <a:lnSpc>
                    <a:spcPts val="3415"/>
                  </a:lnSpc>
                </a:pPr>
              </a:p>
            </p:txBody>
          </p:sp>
        </p:grpSp>
        <p:sp>
          <p:nvSpPr>
            <p:cNvPr id="32" name="TextBox 32"/>
            <p:cNvSpPr txBox="1"/>
            <p:nvPr/>
          </p:nvSpPr>
          <p:spPr>
            <a:xfrm>
              <a:off x="1972941" y="182329"/>
              <a:ext cx="4183377" cy="697992"/>
            </a:xfrm>
            <a:prstGeom prst="rect">
              <a:avLst/>
            </a:prstGeom>
          </p:spPr>
          <p:txBody>
            <a:bodyPr lIns="0" tIns="0" rIns="0" bIns="0" rtlCol="0" anchor="t">
              <a:spAutoFit/>
            </a:bodyPr>
            <a:lstStyle/>
            <a:p>
              <a:pPr algn="ctr">
                <a:lnSpc>
                  <a:spcPts val="4155"/>
                </a:lnSpc>
              </a:pPr>
              <a:r>
                <a:rPr lang="en-US" sz="3460" spc="206">
                  <a:solidFill>
                    <a:srgbClr val="FFFFFF"/>
                  </a:solidFill>
                  <a:ea typeface="思源黑体 Bold" panose="020B0800000000000000" charset="-122"/>
                </a:rPr>
                <a:t>传统</a:t>
              </a:r>
              <a:r>
                <a:rPr lang="en-US" sz="3460" spc="206">
                  <a:solidFill>
                    <a:srgbClr val="FFFFFF"/>
                  </a:solidFill>
                  <a:ea typeface="思源黑体 Bold" panose="020B0800000000000000" charset="-122"/>
                </a:rPr>
                <a:t>项目</a:t>
              </a:r>
              <a:endParaRPr lang="en-US" sz="3460" spc="206">
                <a:solidFill>
                  <a:srgbClr val="FFFFFF"/>
                </a:solidFill>
                <a:ea typeface="思源黑体 Bold" panose="020B0800000000000000" charset="-122"/>
              </a:endParaRPr>
            </a:p>
          </p:txBody>
        </p:sp>
        <p:sp>
          <p:nvSpPr>
            <p:cNvPr id="33" name="TextBox 33"/>
            <p:cNvSpPr txBox="1"/>
            <p:nvPr/>
          </p:nvSpPr>
          <p:spPr>
            <a:xfrm>
              <a:off x="588573" y="2112119"/>
              <a:ext cx="7724420" cy="4179875"/>
            </a:xfrm>
            <a:prstGeom prst="rect">
              <a:avLst/>
            </a:prstGeom>
          </p:spPr>
          <p:txBody>
            <a:bodyPr lIns="0" tIns="0" rIns="0" bIns="0" rtlCol="0" anchor="t">
              <a:spAutoFit/>
            </a:bodyPr>
            <a:lstStyle/>
            <a:p>
              <a:pPr marL="598170" lvl="1" indent="-299085" algn="l">
                <a:lnSpc>
                  <a:spcPts val="5150"/>
                </a:lnSpc>
                <a:buFont typeface="Arial" panose="020B0604020202020204"/>
                <a:buChar char="•"/>
              </a:pPr>
              <a:r>
                <a:rPr lang="en-US" sz="2770">
                  <a:solidFill>
                    <a:srgbClr val="000000"/>
                  </a:solidFill>
                  <a:ea typeface="思源黑体" panose="020B0500000000000000" charset="-122"/>
                </a:rPr>
                <a:t>准确率：</a:t>
              </a:r>
              <a:r>
                <a:rPr lang="en-US" sz="2770">
                  <a:solidFill>
                    <a:srgbClr val="1D4971"/>
                  </a:solidFill>
                  <a:latin typeface="思源黑体" panose="020B0500000000000000" charset="-122"/>
                  <a:ea typeface="思源黑体" panose="020B0500000000000000" charset="-122"/>
                </a:rPr>
                <a:t>80%左右</a:t>
              </a:r>
              <a:endParaRPr lang="en-US" sz="2770">
                <a:solidFill>
                  <a:srgbClr val="1D4971"/>
                </a:solidFill>
                <a:latin typeface="思源黑体" panose="020B0500000000000000" charset="-122"/>
                <a:ea typeface="思源黑体" panose="020B0500000000000000" charset="-122"/>
              </a:endParaRPr>
            </a:p>
            <a:p>
              <a:pPr marL="598170" lvl="1" indent="-299085" algn="l">
                <a:lnSpc>
                  <a:spcPts val="5150"/>
                </a:lnSpc>
                <a:buFont typeface="Arial" panose="020B0604020202020204"/>
                <a:buChar char="•"/>
              </a:pPr>
              <a:r>
                <a:rPr lang="en-US" sz="2770">
                  <a:solidFill>
                    <a:srgbClr val="000000"/>
                  </a:solidFill>
                  <a:ea typeface="思源黑体" panose="020B0500000000000000" charset="-122"/>
                </a:rPr>
                <a:t>选择模型语料：</a:t>
              </a:r>
              <a:r>
                <a:rPr lang="en-US" sz="2770">
                  <a:solidFill>
                    <a:srgbClr val="1D4971"/>
                  </a:solidFill>
                  <a:ea typeface="思源黑体" panose="020B0500000000000000" charset="-122"/>
                </a:rPr>
                <a:t>英文</a:t>
              </a:r>
              <a:endParaRPr lang="en-US" sz="2770">
                <a:solidFill>
                  <a:srgbClr val="1D4971"/>
                </a:solidFill>
                <a:ea typeface="思源黑体" panose="020B0500000000000000" charset="-122"/>
              </a:endParaRPr>
            </a:p>
            <a:p>
              <a:pPr marL="598170" lvl="1" indent="-299085" algn="l">
                <a:lnSpc>
                  <a:spcPts val="5150"/>
                </a:lnSpc>
                <a:buFont typeface="Arial" panose="020B0604020202020204"/>
                <a:buChar char="•"/>
              </a:pPr>
              <a:r>
                <a:rPr lang="en-US" sz="2770">
                  <a:solidFill>
                    <a:srgbClr val="000000"/>
                  </a:solidFill>
                  <a:ea typeface="思源黑体" panose="020B0500000000000000" charset="-122"/>
                </a:rPr>
                <a:t>问答效率：</a:t>
              </a:r>
              <a:r>
                <a:rPr lang="en-US" sz="2770">
                  <a:solidFill>
                    <a:srgbClr val="1D4971"/>
                  </a:solidFill>
                  <a:ea typeface="思源黑体" panose="020B0500000000000000" charset="-122"/>
                </a:rPr>
                <a:t>低</a:t>
              </a:r>
              <a:endParaRPr lang="en-US" sz="2770">
                <a:solidFill>
                  <a:srgbClr val="1D4971"/>
                </a:solidFill>
                <a:ea typeface="思源黑体" panose="020B0500000000000000" charset="-122"/>
              </a:endParaRPr>
            </a:p>
            <a:p>
              <a:pPr marL="598170" lvl="1" indent="-299085" algn="l">
                <a:lnSpc>
                  <a:spcPts val="5150"/>
                </a:lnSpc>
                <a:buFont typeface="Arial" panose="020B0604020202020204"/>
                <a:buChar char="•"/>
              </a:pPr>
              <a:r>
                <a:rPr lang="en-US" sz="2770">
                  <a:solidFill>
                    <a:srgbClr val="000000"/>
                  </a:solidFill>
                  <a:ea typeface="思源黑体" panose="020B0500000000000000" charset="-122"/>
                </a:rPr>
                <a:t>特点：</a:t>
              </a:r>
              <a:r>
                <a:rPr lang="en-US" sz="2770">
                  <a:solidFill>
                    <a:srgbClr val="1D4971"/>
                  </a:solidFill>
                  <a:ea typeface="思源黑体" panose="020B0500000000000000" charset="-122"/>
                </a:rPr>
                <a:t>主观性强，难以证实；</a:t>
              </a:r>
              <a:endParaRPr lang="en-US" sz="2770">
                <a:solidFill>
                  <a:srgbClr val="1D4971"/>
                </a:solidFill>
                <a:ea typeface="思源黑体" panose="020B0500000000000000" charset="-122"/>
              </a:endParaRPr>
            </a:p>
            <a:p>
              <a:pPr algn="l">
                <a:lnSpc>
                  <a:spcPts val="5150"/>
                </a:lnSpc>
              </a:pPr>
              <a:r>
                <a:rPr lang="en-US" sz="2770" spc="-35">
                  <a:solidFill>
                    <a:srgbClr val="1D4971"/>
                  </a:solidFill>
                  <a:latin typeface="思源黑体" panose="020B0500000000000000" charset="-122"/>
                </a:rPr>
                <a:t>                      </a:t>
              </a:r>
              <a:r>
                <a:rPr lang="en-US" sz="2770" spc="-35">
                  <a:solidFill>
                    <a:srgbClr val="1D4971"/>
                  </a:solidFill>
                  <a:ea typeface="思源黑体" panose="020B0500000000000000" charset="-122"/>
                </a:rPr>
                <a:t>生成结果质量参差不齐；</a:t>
              </a:r>
              <a:endParaRPr lang="en-US" sz="2770" spc="-35">
                <a:solidFill>
                  <a:srgbClr val="1D4971"/>
                </a:solidFill>
                <a:ea typeface="思源黑体" panose="020B0500000000000000" charset="-122"/>
              </a:endParaRPr>
            </a:p>
          </p:txBody>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638956" y="515615"/>
            <a:ext cx="15403801" cy="731520"/>
            <a:chOff x="0" y="0"/>
            <a:chExt cx="20538402" cy="975360"/>
          </a:xfrm>
        </p:grpSpPr>
        <p:sp>
          <p:nvSpPr>
            <p:cNvPr id="5" name="AutoShape 5"/>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6" name="TextBox 6"/>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创新之处</a:t>
              </a:r>
              <a:endParaRPr lang="en-US" sz="4200">
                <a:solidFill>
                  <a:srgbClr val="1B4367"/>
                </a:solidFill>
                <a:ea typeface="思源黑体 Bold" panose="020B0800000000000000" charset="-122"/>
              </a:endParaRPr>
            </a:p>
          </p:txBody>
        </p:sp>
      </p:grpSp>
      <p:grpSp>
        <p:nvGrpSpPr>
          <p:cNvPr id="7" name="Group 7"/>
          <p:cNvGrpSpPr/>
          <p:nvPr/>
        </p:nvGrpSpPr>
        <p:grpSpPr>
          <a:xfrm rot="0">
            <a:off x="1311960" y="3096189"/>
            <a:ext cx="8622903" cy="5160894"/>
            <a:chOff x="0" y="0"/>
            <a:chExt cx="11497204" cy="6881192"/>
          </a:xfrm>
        </p:grpSpPr>
        <p:grpSp>
          <p:nvGrpSpPr>
            <p:cNvPr id="8" name="Group 8"/>
            <p:cNvGrpSpPr/>
            <p:nvPr/>
          </p:nvGrpSpPr>
          <p:grpSpPr>
            <a:xfrm rot="0">
              <a:off x="1103596" y="0"/>
              <a:ext cx="9022008" cy="6881192"/>
              <a:chOff x="0" y="0"/>
              <a:chExt cx="9022008" cy="6881192"/>
            </a:xfrm>
          </p:grpSpPr>
          <p:sp>
            <p:nvSpPr>
              <p:cNvPr id="9" name="Freeform 9"/>
              <p:cNvSpPr/>
              <p:nvPr/>
            </p:nvSpPr>
            <p:spPr>
              <a:xfrm>
                <a:off x="0" y="0"/>
                <a:ext cx="9021953" cy="6881241"/>
              </a:xfrm>
              <a:custGeom>
                <a:avLst/>
                <a:gdLst/>
                <a:ahLst/>
                <a:cxnLst/>
                <a:rect l="l" t="t" r="r" b="b"/>
                <a:pathLst>
                  <a:path w="9021953" h="6881241">
                    <a:moveTo>
                      <a:pt x="0" y="0"/>
                    </a:moveTo>
                    <a:lnTo>
                      <a:pt x="9021953" y="0"/>
                    </a:lnTo>
                    <a:lnTo>
                      <a:pt x="9021953" y="6881241"/>
                    </a:lnTo>
                    <a:lnTo>
                      <a:pt x="0" y="6881241"/>
                    </a:lnTo>
                    <a:lnTo>
                      <a:pt x="0" y="0"/>
                    </a:lnTo>
                    <a:close/>
                  </a:path>
                </a:pathLst>
              </a:custGeom>
              <a:blipFill>
                <a:blip r:embed="rId2"/>
                <a:stretch>
                  <a:fillRect/>
                </a:stretch>
              </a:blipFill>
            </p:spPr>
          </p:sp>
        </p:grpSp>
        <p:sp>
          <p:nvSpPr>
            <p:cNvPr id="10" name="TextBox 10"/>
            <p:cNvSpPr txBox="1"/>
            <p:nvPr/>
          </p:nvSpPr>
          <p:spPr>
            <a:xfrm>
              <a:off x="7607349" y="971640"/>
              <a:ext cx="3307617" cy="358987"/>
            </a:xfrm>
            <a:prstGeom prst="rect">
              <a:avLst/>
            </a:prstGeom>
          </p:spPr>
          <p:txBody>
            <a:bodyPr lIns="0" tIns="0" rIns="0" bIns="0" rtlCol="0" anchor="t">
              <a:spAutoFit/>
            </a:bodyPr>
            <a:lstStyle/>
            <a:p>
              <a:pPr algn="ctr">
                <a:lnSpc>
                  <a:spcPts val="2350"/>
                </a:lnSpc>
              </a:pPr>
              <a:r>
                <a:rPr lang="en-US" sz="1600">
                  <a:solidFill>
                    <a:srgbClr val="8497B0"/>
                  </a:solidFill>
                  <a:ea typeface="思源黑体" panose="020B0500000000000000" charset="-122"/>
                </a:rPr>
                <a:t>提升用户体验和满意度</a:t>
              </a:r>
              <a:endParaRPr lang="en-US" sz="1600">
                <a:solidFill>
                  <a:srgbClr val="8497B0"/>
                </a:solidFill>
                <a:ea typeface="思源黑体" panose="020B0500000000000000" charset="-122"/>
              </a:endParaRPr>
            </a:p>
          </p:txBody>
        </p:sp>
        <p:sp>
          <p:nvSpPr>
            <p:cNvPr id="11" name="TextBox 11"/>
            <p:cNvSpPr txBox="1"/>
            <p:nvPr/>
          </p:nvSpPr>
          <p:spPr>
            <a:xfrm>
              <a:off x="7025111" y="425073"/>
              <a:ext cx="4472093" cy="508339"/>
            </a:xfrm>
            <a:prstGeom prst="rect">
              <a:avLst/>
            </a:prstGeom>
          </p:spPr>
          <p:txBody>
            <a:bodyPr lIns="0" tIns="0" rIns="0" bIns="0" rtlCol="0" anchor="t">
              <a:spAutoFit/>
            </a:bodyPr>
            <a:lstStyle/>
            <a:p>
              <a:pPr algn="ctr">
                <a:lnSpc>
                  <a:spcPts val="3010"/>
                </a:lnSpc>
              </a:pPr>
              <a:r>
                <a:rPr lang="en-US" sz="2510">
                  <a:solidFill>
                    <a:srgbClr val="2C70FF"/>
                  </a:solidFill>
                  <a:ea typeface="思源黑体" panose="020B0500000000000000" charset="-122"/>
                </a:rPr>
                <a:t>提供准确的便民服务</a:t>
              </a:r>
              <a:endParaRPr lang="en-US" sz="2510">
                <a:solidFill>
                  <a:srgbClr val="2C70FF"/>
                </a:solidFill>
                <a:ea typeface="思源黑体" panose="020B0500000000000000" charset="-122"/>
              </a:endParaRPr>
            </a:p>
          </p:txBody>
        </p:sp>
        <p:sp>
          <p:nvSpPr>
            <p:cNvPr id="12" name="TextBox 12"/>
            <p:cNvSpPr txBox="1"/>
            <p:nvPr/>
          </p:nvSpPr>
          <p:spPr>
            <a:xfrm>
              <a:off x="474861" y="0"/>
              <a:ext cx="2807175" cy="508339"/>
            </a:xfrm>
            <a:prstGeom prst="rect">
              <a:avLst/>
            </a:prstGeom>
          </p:spPr>
          <p:txBody>
            <a:bodyPr lIns="0" tIns="0" rIns="0" bIns="0" rtlCol="0" anchor="t">
              <a:spAutoFit/>
            </a:bodyPr>
            <a:lstStyle/>
            <a:p>
              <a:pPr algn="ctr">
                <a:lnSpc>
                  <a:spcPts val="3010"/>
                </a:lnSpc>
              </a:pPr>
              <a:r>
                <a:rPr lang="en-US" sz="2510">
                  <a:solidFill>
                    <a:srgbClr val="2C70FF"/>
                  </a:solidFill>
                  <a:ea typeface="思源黑体" panose="020B0500000000000000" charset="-122"/>
                </a:rPr>
                <a:t>智慧政务建设</a:t>
              </a:r>
              <a:endParaRPr lang="en-US" sz="2510">
                <a:solidFill>
                  <a:srgbClr val="2C70FF"/>
                </a:solidFill>
                <a:ea typeface="思源黑体" panose="020B0500000000000000" charset="-122"/>
              </a:endParaRPr>
            </a:p>
          </p:txBody>
        </p:sp>
        <p:sp>
          <p:nvSpPr>
            <p:cNvPr id="13" name="TextBox 13"/>
            <p:cNvSpPr txBox="1"/>
            <p:nvPr/>
          </p:nvSpPr>
          <p:spPr>
            <a:xfrm>
              <a:off x="0" y="584204"/>
              <a:ext cx="3756897" cy="349208"/>
            </a:xfrm>
            <a:prstGeom prst="rect">
              <a:avLst/>
            </a:prstGeom>
          </p:spPr>
          <p:txBody>
            <a:bodyPr lIns="0" tIns="0" rIns="0" bIns="0" rtlCol="0" anchor="t">
              <a:spAutoFit/>
            </a:bodyPr>
            <a:lstStyle/>
            <a:p>
              <a:pPr algn="ctr">
                <a:lnSpc>
                  <a:spcPts val="2350"/>
                </a:lnSpc>
              </a:pPr>
              <a:r>
                <a:rPr lang="en-US" sz="1505">
                  <a:solidFill>
                    <a:srgbClr val="8497B0"/>
                  </a:solidFill>
                  <a:ea typeface="思源黑体" panose="020B0500000000000000" charset="-122"/>
                </a:rPr>
                <a:t>为公众提供便捷、高效的服务</a:t>
              </a:r>
              <a:endParaRPr lang="en-US" sz="1505">
                <a:solidFill>
                  <a:srgbClr val="8497B0"/>
                </a:solidFill>
                <a:ea typeface="思源黑体" panose="020B0500000000000000" charset="-122"/>
              </a:endParaRPr>
            </a:p>
          </p:txBody>
        </p:sp>
      </p:grpSp>
      <p:grpSp>
        <p:nvGrpSpPr>
          <p:cNvPr id="14" name="Group 14"/>
          <p:cNvGrpSpPr/>
          <p:nvPr/>
        </p:nvGrpSpPr>
        <p:grpSpPr>
          <a:xfrm rot="0">
            <a:off x="10584491" y="8506416"/>
            <a:ext cx="2908929" cy="751884"/>
            <a:chOff x="0" y="0"/>
            <a:chExt cx="3878572" cy="1002512"/>
          </a:xfrm>
        </p:grpSpPr>
        <p:grpSp>
          <p:nvGrpSpPr>
            <p:cNvPr id="15" name="Group 15"/>
            <p:cNvGrpSpPr/>
            <p:nvPr/>
          </p:nvGrpSpPr>
          <p:grpSpPr>
            <a:xfrm rot="0">
              <a:off x="0" y="0"/>
              <a:ext cx="3878572" cy="1002512"/>
              <a:chOff x="0" y="0"/>
              <a:chExt cx="766138" cy="198027"/>
            </a:xfrm>
          </p:grpSpPr>
          <p:sp>
            <p:nvSpPr>
              <p:cNvPr id="16" name="Freeform 16"/>
              <p:cNvSpPr/>
              <p:nvPr/>
            </p:nvSpPr>
            <p:spPr>
              <a:xfrm>
                <a:off x="0" y="0"/>
                <a:ext cx="766138" cy="198027"/>
              </a:xfrm>
              <a:custGeom>
                <a:avLst/>
                <a:gdLst/>
                <a:ahLst/>
                <a:cxnLst/>
                <a:rect l="l" t="t" r="r" b="b"/>
                <a:pathLst>
                  <a:path w="766138" h="198027">
                    <a:moveTo>
                      <a:pt x="99014" y="0"/>
                    </a:moveTo>
                    <a:lnTo>
                      <a:pt x="667124" y="0"/>
                    </a:lnTo>
                    <a:cubicBezTo>
                      <a:pt x="721808" y="0"/>
                      <a:pt x="766138" y="44330"/>
                      <a:pt x="766138" y="99014"/>
                    </a:cubicBezTo>
                    <a:lnTo>
                      <a:pt x="766138" y="99014"/>
                    </a:lnTo>
                    <a:cubicBezTo>
                      <a:pt x="766138" y="125274"/>
                      <a:pt x="755706" y="150458"/>
                      <a:pt x="737137" y="169027"/>
                    </a:cubicBezTo>
                    <a:cubicBezTo>
                      <a:pt x="718569" y="187595"/>
                      <a:pt x="693384" y="198027"/>
                      <a:pt x="667124" y="198027"/>
                    </a:cubicBezTo>
                    <a:lnTo>
                      <a:pt x="99014" y="198027"/>
                    </a:lnTo>
                    <a:cubicBezTo>
                      <a:pt x="72754" y="198027"/>
                      <a:pt x="47569" y="187595"/>
                      <a:pt x="29000" y="169027"/>
                    </a:cubicBezTo>
                    <a:cubicBezTo>
                      <a:pt x="10432" y="150458"/>
                      <a:pt x="0" y="125274"/>
                      <a:pt x="0" y="99014"/>
                    </a:cubicBezTo>
                    <a:lnTo>
                      <a:pt x="0" y="99014"/>
                    </a:lnTo>
                    <a:cubicBezTo>
                      <a:pt x="0" y="72754"/>
                      <a:pt x="10432" y="47569"/>
                      <a:pt x="29000" y="29000"/>
                    </a:cubicBezTo>
                    <a:cubicBezTo>
                      <a:pt x="47569" y="10432"/>
                      <a:pt x="72754" y="0"/>
                      <a:pt x="99014" y="0"/>
                    </a:cubicBezTo>
                    <a:close/>
                  </a:path>
                </a:pathLst>
              </a:custGeom>
              <a:solidFill>
                <a:srgbClr val="558ED5"/>
              </a:solidFill>
            </p:spPr>
          </p:sp>
          <p:sp>
            <p:nvSpPr>
              <p:cNvPr id="17" name="TextBox 17"/>
              <p:cNvSpPr txBox="1"/>
              <p:nvPr/>
            </p:nvSpPr>
            <p:spPr>
              <a:xfrm>
                <a:off x="0" y="-85725"/>
                <a:ext cx="766138" cy="283752"/>
              </a:xfrm>
              <a:prstGeom prst="rect">
                <a:avLst/>
              </a:prstGeom>
            </p:spPr>
            <p:txBody>
              <a:bodyPr lIns="50800" tIns="50800" rIns="50800" bIns="50800" rtlCol="0" anchor="ctr"/>
              <a:lstStyle/>
              <a:p>
                <a:pPr algn="ctr">
                  <a:lnSpc>
                    <a:spcPts val="3415"/>
                  </a:lnSpc>
                </a:pPr>
              </a:p>
            </p:txBody>
          </p:sp>
        </p:grpSp>
        <p:sp>
          <p:nvSpPr>
            <p:cNvPr id="18" name="TextBox 18"/>
            <p:cNvSpPr txBox="1"/>
            <p:nvPr/>
          </p:nvSpPr>
          <p:spPr>
            <a:xfrm>
              <a:off x="505395" y="215052"/>
              <a:ext cx="3373177" cy="524783"/>
            </a:xfrm>
            <a:prstGeom prst="rect">
              <a:avLst/>
            </a:prstGeom>
          </p:spPr>
          <p:txBody>
            <a:bodyPr lIns="0" tIns="0" rIns="0" bIns="0" rtlCol="0" anchor="t">
              <a:spAutoFit/>
            </a:bodyPr>
            <a:lstStyle/>
            <a:p>
              <a:pPr algn="l">
                <a:lnSpc>
                  <a:spcPts val="3360"/>
                </a:lnSpc>
              </a:pPr>
              <a:r>
                <a:rPr lang="en-US" sz="2400">
                  <a:solidFill>
                    <a:srgbClr val="FFFFFF"/>
                  </a:solidFill>
                  <a:latin typeface="思源黑体 Bold" panose="020B0800000000000000" charset="-122"/>
                </a:rPr>
                <a:t>6</a:t>
              </a:r>
              <a:r>
                <a:rPr lang="en-US" sz="2400">
                  <a:solidFill>
                    <a:srgbClr val="FFFFFF"/>
                  </a:solidFill>
                  <a:latin typeface="思源黑体 Bold" panose="020B0800000000000000" charset="-122"/>
                  <a:ea typeface="思源黑体 Bold" panose="020B0800000000000000" charset="-122"/>
                </a:rPr>
                <a:t>.促进产业融合</a:t>
              </a:r>
              <a:endParaRPr lang="en-US" sz="2400">
                <a:solidFill>
                  <a:srgbClr val="FFFFFF"/>
                </a:solidFill>
                <a:latin typeface="思源黑体 Bold" panose="020B0800000000000000" charset="-122"/>
                <a:ea typeface="思源黑体 Bold" panose="020B0800000000000000" charset="-122"/>
              </a:endParaRPr>
            </a:p>
          </p:txBody>
        </p:sp>
      </p:grpSp>
      <p:grpSp>
        <p:nvGrpSpPr>
          <p:cNvPr id="19" name="Group 19"/>
          <p:cNvGrpSpPr/>
          <p:nvPr/>
        </p:nvGrpSpPr>
        <p:grpSpPr>
          <a:xfrm rot="0">
            <a:off x="10584491" y="7230656"/>
            <a:ext cx="3206805" cy="751884"/>
            <a:chOff x="0" y="0"/>
            <a:chExt cx="4275739" cy="1002512"/>
          </a:xfrm>
        </p:grpSpPr>
        <p:grpSp>
          <p:nvGrpSpPr>
            <p:cNvPr id="20" name="Group 20"/>
            <p:cNvGrpSpPr/>
            <p:nvPr/>
          </p:nvGrpSpPr>
          <p:grpSpPr>
            <a:xfrm rot="0">
              <a:off x="0" y="0"/>
              <a:ext cx="3826077" cy="1002512"/>
              <a:chOff x="0" y="0"/>
              <a:chExt cx="755768" cy="198027"/>
            </a:xfrm>
          </p:grpSpPr>
          <p:sp>
            <p:nvSpPr>
              <p:cNvPr id="21" name="Freeform 21"/>
              <p:cNvSpPr/>
              <p:nvPr/>
            </p:nvSpPr>
            <p:spPr>
              <a:xfrm>
                <a:off x="0" y="0"/>
                <a:ext cx="755768" cy="198027"/>
              </a:xfrm>
              <a:custGeom>
                <a:avLst/>
                <a:gdLst/>
                <a:ahLst/>
                <a:cxnLst/>
                <a:rect l="l" t="t" r="r" b="b"/>
                <a:pathLst>
                  <a:path w="755768" h="198027">
                    <a:moveTo>
                      <a:pt x="99014" y="0"/>
                    </a:moveTo>
                    <a:lnTo>
                      <a:pt x="656755" y="0"/>
                    </a:lnTo>
                    <a:cubicBezTo>
                      <a:pt x="683015" y="0"/>
                      <a:pt x="708199" y="10432"/>
                      <a:pt x="726768" y="29000"/>
                    </a:cubicBezTo>
                    <a:cubicBezTo>
                      <a:pt x="745336" y="47569"/>
                      <a:pt x="755768" y="72754"/>
                      <a:pt x="755768" y="99014"/>
                    </a:cubicBezTo>
                    <a:lnTo>
                      <a:pt x="755768" y="99014"/>
                    </a:lnTo>
                    <a:cubicBezTo>
                      <a:pt x="755768" y="125274"/>
                      <a:pt x="745336" y="150458"/>
                      <a:pt x="726768" y="169027"/>
                    </a:cubicBezTo>
                    <a:cubicBezTo>
                      <a:pt x="708199" y="187595"/>
                      <a:pt x="683015" y="198027"/>
                      <a:pt x="656755" y="198027"/>
                    </a:cubicBezTo>
                    <a:lnTo>
                      <a:pt x="99014" y="198027"/>
                    </a:lnTo>
                    <a:cubicBezTo>
                      <a:pt x="72754" y="198027"/>
                      <a:pt x="47569" y="187595"/>
                      <a:pt x="29000" y="169027"/>
                    </a:cubicBezTo>
                    <a:cubicBezTo>
                      <a:pt x="10432" y="150458"/>
                      <a:pt x="0" y="125274"/>
                      <a:pt x="0" y="99014"/>
                    </a:cubicBezTo>
                    <a:lnTo>
                      <a:pt x="0" y="99014"/>
                    </a:lnTo>
                    <a:cubicBezTo>
                      <a:pt x="0" y="72754"/>
                      <a:pt x="10432" y="47569"/>
                      <a:pt x="29000" y="29000"/>
                    </a:cubicBezTo>
                    <a:cubicBezTo>
                      <a:pt x="47569" y="10432"/>
                      <a:pt x="72754" y="0"/>
                      <a:pt x="99014" y="0"/>
                    </a:cubicBezTo>
                    <a:close/>
                  </a:path>
                </a:pathLst>
              </a:custGeom>
              <a:solidFill>
                <a:srgbClr val="558ED5"/>
              </a:solidFill>
            </p:spPr>
          </p:sp>
          <p:sp>
            <p:nvSpPr>
              <p:cNvPr id="22" name="TextBox 22"/>
              <p:cNvSpPr txBox="1"/>
              <p:nvPr/>
            </p:nvSpPr>
            <p:spPr>
              <a:xfrm>
                <a:off x="0" y="-85725"/>
                <a:ext cx="755768" cy="283752"/>
              </a:xfrm>
              <a:prstGeom prst="rect">
                <a:avLst/>
              </a:prstGeom>
            </p:spPr>
            <p:txBody>
              <a:bodyPr lIns="50800" tIns="50800" rIns="50800" bIns="50800" rtlCol="0" anchor="ctr"/>
              <a:lstStyle/>
              <a:p>
                <a:pPr algn="ctr">
                  <a:lnSpc>
                    <a:spcPts val="3415"/>
                  </a:lnSpc>
                </a:pPr>
              </a:p>
            </p:txBody>
          </p:sp>
        </p:grpSp>
        <p:sp>
          <p:nvSpPr>
            <p:cNvPr id="23" name="TextBox 23"/>
            <p:cNvSpPr txBox="1"/>
            <p:nvPr/>
          </p:nvSpPr>
          <p:spPr>
            <a:xfrm>
              <a:off x="482818" y="215052"/>
              <a:ext cx="3792921" cy="524783"/>
            </a:xfrm>
            <a:prstGeom prst="rect">
              <a:avLst/>
            </a:prstGeom>
          </p:spPr>
          <p:txBody>
            <a:bodyPr lIns="0" tIns="0" rIns="0" bIns="0" rtlCol="0" anchor="t">
              <a:spAutoFit/>
            </a:bodyPr>
            <a:lstStyle/>
            <a:p>
              <a:pPr algn="l">
                <a:lnSpc>
                  <a:spcPts val="3360"/>
                </a:lnSpc>
              </a:pPr>
              <a:r>
                <a:rPr lang="en-US" sz="2400">
                  <a:solidFill>
                    <a:srgbClr val="FFFFFF"/>
                  </a:solidFill>
                  <a:latin typeface="思源黑体 Bold" panose="020B0800000000000000" charset="-122"/>
                </a:rPr>
                <a:t>5</a:t>
              </a:r>
              <a:r>
                <a:rPr lang="en-US" sz="2400">
                  <a:solidFill>
                    <a:srgbClr val="FFFFFF"/>
                  </a:solidFill>
                  <a:latin typeface="思源黑体 Bold" panose="020B0800000000000000" charset="-122"/>
                  <a:ea typeface="思源黑体 Bold" panose="020B0800000000000000" charset="-122"/>
                </a:rPr>
                <a:t>.提高用户粘性</a:t>
              </a:r>
              <a:endParaRPr lang="en-US" sz="2400">
                <a:solidFill>
                  <a:srgbClr val="FFFFFF"/>
                </a:solidFill>
                <a:latin typeface="思源黑体 Bold" panose="020B0800000000000000" charset="-122"/>
                <a:ea typeface="思源黑体 Bold" panose="020B0800000000000000" charset="-122"/>
              </a:endParaRPr>
            </a:p>
          </p:txBody>
        </p:sp>
      </p:grpSp>
      <p:grpSp>
        <p:nvGrpSpPr>
          <p:cNvPr id="24" name="Group 24"/>
          <p:cNvGrpSpPr/>
          <p:nvPr/>
        </p:nvGrpSpPr>
        <p:grpSpPr>
          <a:xfrm rot="0">
            <a:off x="10584491" y="3403379"/>
            <a:ext cx="7220445" cy="751884"/>
            <a:chOff x="0" y="0"/>
            <a:chExt cx="9627260" cy="1002512"/>
          </a:xfrm>
        </p:grpSpPr>
        <p:grpSp>
          <p:nvGrpSpPr>
            <p:cNvPr id="25" name="Group 25"/>
            <p:cNvGrpSpPr/>
            <p:nvPr/>
          </p:nvGrpSpPr>
          <p:grpSpPr>
            <a:xfrm rot="0">
              <a:off x="0" y="0"/>
              <a:ext cx="9448559" cy="1002512"/>
              <a:chOff x="0" y="0"/>
              <a:chExt cx="1866382" cy="198027"/>
            </a:xfrm>
          </p:grpSpPr>
          <p:sp>
            <p:nvSpPr>
              <p:cNvPr id="26" name="Freeform 26"/>
              <p:cNvSpPr/>
              <p:nvPr/>
            </p:nvSpPr>
            <p:spPr>
              <a:xfrm>
                <a:off x="0" y="0"/>
                <a:ext cx="1866382" cy="198027"/>
              </a:xfrm>
              <a:custGeom>
                <a:avLst/>
                <a:gdLst/>
                <a:ahLst/>
                <a:cxnLst/>
                <a:rect l="l" t="t" r="r" b="b"/>
                <a:pathLst>
                  <a:path w="1866382" h="198027">
                    <a:moveTo>
                      <a:pt x="55718" y="0"/>
                    </a:moveTo>
                    <a:lnTo>
                      <a:pt x="1810664" y="0"/>
                    </a:lnTo>
                    <a:cubicBezTo>
                      <a:pt x="1825442" y="0"/>
                      <a:pt x="1839614" y="5870"/>
                      <a:pt x="1850063" y="16319"/>
                    </a:cubicBezTo>
                    <a:cubicBezTo>
                      <a:pt x="1860512" y="26768"/>
                      <a:pt x="1866382" y="40940"/>
                      <a:pt x="1866382" y="55718"/>
                    </a:cubicBezTo>
                    <a:lnTo>
                      <a:pt x="1866382" y="142310"/>
                    </a:lnTo>
                    <a:cubicBezTo>
                      <a:pt x="1866382" y="157087"/>
                      <a:pt x="1860512" y="171259"/>
                      <a:pt x="1850063" y="181708"/>
                    </a:cubicBezTo>
                    <a:cubicBezTo>
                      <a:pt x="1839614" y="192157"/>
                      <a:pt x="1825442" y="198027"/>
                      <a:pt x="1810664" y="198027"/>
                    </a:cubicBezTo>
                    <a:lnTo>
                      <a:pt x="55718" y="198027"/>
                    </a:lnTo>
                    <a:cubicBezTo>
                      <a:pt x="24946" y="198027"/>
                      <a:pt x="0" y="173082"/>
                      <a:pt x="0" y="142310"/>
                    </a:cubicBezTo>
                    <a:lnTo>
                      <a:pt x="0" y="55718"/>
                    </a:lnTo>
                    <a:cubicBezTo>
                      <a:pt x="0" y="40940"/>
                      <a:pt x="5870" y="26768"/>
                      <a:pt x="16319" y="16319"/>
                    </a:cubicBezTo>
                    <a:cubicBezTo>
                      <a:pt x="26768" y="5870"/>
                      <a:pt x="40940" y="0"/>
                      <a:pt x="55718" y="0"/>
                    </a:cubicBezTo>
                    <a:close/>
                  </a:path>
                </a:pathLst>
              </a:custGeom>
              <a:solidFill>
                <a:srgbClr val="558ED5"/>
              </a:solidFill>
            </p:spPr>
          </p:sp>
          <p:sp>
            <p:nvSpPr>
              <p:cNvPr id="27" name="TextBox 27"/>
              <p:cNvSpPr txBox="1"/>
              <p:nvPr/>
            </p:nvSpPr>
            <p:spPr>
              <a:xfrm>
                <a:off x="0" y="-85725"/>
                <a:ext cx="1866382" cy="283752"/>
              </a:xfrm>
              <a:prstGeom prst="rect">
                <a:avLst/>
              </a:prstGeom>
            </p:spPr>
            <p:txBody>
              <a:bodyPr lIns="50800" tIns="50800" rIns="50800" bIns="50800" rtlCol="0" anchor="ctr"/>
              <a:lstStyle/>
              <a:p>
                <a:pPr algn="ctr">
                  <a:lnSpc>
                    <a:spcPts val="3415"/>
                  </a:lnSpc>
                </a:pPr>
              </a:p>
            </p:txBody>
          </p:sp>
        </p:grpSp>
        <p:sp>
          <p:nvSpPr>
            <p:cNvPr id="28" name="TextBox 28"/>
            <p:cNvSpPr txBox="1"/>
            <p:nvPr/>
          </p:nvSpPr>
          <p:spPr>
            <a:xfrm>
              <a:off x="485580" y="215052"/>
              <a:ext cx="9141680" cy="524783"/>
            </a:xfrm>
            <a:prstGeom prst="rect">
              <a:avLst/>
            </a:prstGeom>
          </p:spPr>
          <p:txBody>
            <a:bodyPr lIns="0" tIns="0" rIns="0" bIns="0" rtlCol="0" anchor="t">
              <a:spAutoFit/>
            </a:bodyPr>
            <a:lstStyle/>
            <a:p>
              <a:pPr algn="l">
                <a:lnSpc>
                  <a:spcPts val="3360"/>
                </a:lnSpc>
              </a:pPr>
              <a:r>
                <a:rPr lang="en-US" sz="2400">
                  <a:solidFill>
                    <a:srgbClr val="FFFFFF"/>
                  </a:solidFill>
                  <a:latin typeface="思源黑体 Bold" panose="020B0800000000000000" charset="-122"/>
                </a:rPr>
                <a:t>2</a:t>
              </a:r>
              <a:r>
                <a:rPr lang="en-US" sz="2400">
                  <a:solidFill>
                    <a:srgbClr val="FFFFFF"/>
                  </a:solidFill>
                  <a:latin typeface="思源黑体 Bold" panose="020B0800000000000000" charset="-122"/>
                  <a:ea typeface="思源黑体 Bold" panose="020B0800000000000000" charset="-122"/>
                </a:rPr>
                <a:t>.可迁移、扩展到其他领域，具有广泛适用性</a:t>
              </a:r>
              <a:endParaRPr lang="en-US" sz="2400">
                <a:solidFill>
                  <a:srgbClr val="FFFFFF"/>
                </a:solidFill>
                <a:latin typeface="思源黑体 Bold" panose="020B0800000000000000" charset="-122"/>
                <a:ea typeface="思源黑体 Bold" panose="020B0800000000000000" charset="-122"/>
              </a:endParaRPr>
            </a:p>
          </p:txBody>
        </p:sp>
      </p:grpSp>
      <p:grpSp>
        <p:nvGrpSpPr>
          <p:cNvPr id="29" name="Group 29"/>
          <p:cNvGrpSpPr/>
          <p:nvPr/>
        </p:nvGrpSpPr>
        <p:grpSpPr>
          <a:xfrm rot="0">
            <a:off x="10584491" y="4679138"/>
            <a:ext cx="4167492" cy="751884"/>
            <a:chOff x="0" y="0"/>
            <a:chExt cx="5556656" cy="1002512"/>
          </a:xfrm>
        </p:grpSpPr>
        <p:grpSp>
          <p:nvGrpSpPr>
            <p:cNvPr id="30" name="Group 30"/>
            <p:cNvGrpSpPr/>
            <p:nvPr/>
          </p:nvGrpSpPr>
          <p:grpSpPr>
            <a:xfrm rot="0">
              <a:off x="0" y="0"/>
              <a:ext cx="5372923" cy="1002512"/>
              <a:chOff x="0" y="0"/>
              <a:chExt cx="1061318" cy="198027"/>
            </a:xfrm>
          </p:grpSpPr>
          <p:sp>
            <p:nvSpPr>
              <p:cNvPr id="31" name="Freeform 31"/>
              <p:cNvSpPr/>
              <p:nvPr/>
            </p:nvSpPr>
            <p:spPr>
              <a:xfrm>
                <a:off x="0" y="0"/>
                <a:ext cx="1061318" cy="198027"/>
              </a:xfrm>
              <a:custGeom>
                <a:avLst/>
                <a:gdLst/>
                <a:ahLst/>
                <a:cxnLst/>
                <a:rect l="l" t="t" r="r" b="b"/>
                <a:pathLst>
                  <a:path w="1061318" h="198027">
                    <a:moveTo>
                      <a:pt x="97982" y="0"/>
                    </a:moveTo>
                    <a:lnTo>
                      <a:pt x="963336" y="0"/>
                    </a:lnTo>
                    <a:cubicBezTo>
                      <a:pt x="989322" y="0"/>
                      <a:pt x="1014245" y="10323"/>
                      <a:pt x="1032620" y="28698"/>
                    </a:cubicBezTo>
                    <a:cubicBezTo>
                      <a:pt x="1050995" y="47074"/>
                      <a:pt x="1061318" y="71996"/>
                      <a:pt x="1061318" y="97982"/>
                    </a:cubicBezTo>
                    <a:lnTo>
                      <a:pt x="1061318" y="100045"/>
                    </a:lnTo>
                    <a:cubicBezTo>
                      <a:pt x="1061318" y="126031"/>
                      <a:pt x="1050995" y="150954"/>
                      <a:pt x="1032620" y="169329"/>
                    </a:cubicBezTo>
                    <a:cubicBezTo>
                      <a:pt x="1014245" y="187704"/>
                      <a:pt x="989322" y="198027"/>
                      <a:pt x="963336" y="198027"/>
                    </a:cubicBezTo>
                    <a:lnTo>
                      <a:pt x="97982" y="198027"/>
                    </a:lnTo>
                    <a:cubicBezTo>
                      <a:pt x="71996" y="198027"/>
                      <a:pt x="47074" y="187704"/>
                      <a:pt x="28698" y="169329"/>
                    </a:cubicBezTo>
                    <a:cubicBezTo>
                      <a:pt x="10323" y="150954"/>
                      <a:pt x="0" y="126031"/>
                      <a:pt x="0" y="100045"/>
                    </a:cubicBezTo>
                    <a:lnTo>
                      <a:pt x="0" y="97982"/>
                    </a:lnTo>
                    <a:cubicBezTo>
                      <a:pt x="0" y="71996"/>
                      <a:pt x="10323" y="47074"/>
                      <a:pt x="28698" y="28698"/>
                    </a:cubicBezTo>
                    <a:cubicBezTo>
                      <a:pt x="47074" y="10323"/>
                      <a:pt x="71996" y="0"/>
                      <a:pt x="97982" y="0"/>
                    </a:cubicBezTo>
                    <a:close/>
                  </a:path>
                </a:pathLst>
              </a:custGeom>
              <a:solidFill>
                <a:srgbClr val="558ED5"/>
              </a:solidFill>
            </p:spPr>
          </p:sp>
          <p:sp>
            <p:nvSpPr>
              <p:cNvPr id="32" name="TextBox 32"/>
              <p:cNvSpPr txBox="1"/>
              <p:nvPr/>
            </p:nvSpPr>
            <p:spPr>
              <a:xfrm>
                <a:off x="0" y="-85725"/>
                <a:ext cx="1061318" cy="283752"/>
              </a:xfrm>
              <a:prstGeom prst="rect">
                <a:avLst/>
              </a:prstGeom>
            </p:spPr>
            <p:txBody>
              <a:bodyPr lIns="50800" tIns="50800" rIns="50800" bIns="50800" rtlCol="0" anchor="ctr"/>
              <a:lstStyle/>
              <a:p>
                <a:pPr algn="ctr">
                  <a:lnSpc>
                    <a:spcPts val="3415"/>
                  </a:lnSpc>
                </a:pPr>
              </a:p>
            </p:txBody>
          </p:sp>
        </p:grpSp>
        <p:sp>
          <p:nvSpPr>
            <p:cNvPr id="33" name="TextBox 33"/>
            <p:cNvSpPr txBox="1"/>
            <p:nvPr/>
          </p:nvSpPr>
          <p:spPr>
            <a:xfrm>
              <a:off x="457102" y="215052"/>
              <a:ext cx="5099553" cy="524783"/>
            </a:xfrm>
            <a:prstGeom prst="rect">
              <a:avLst/>
            </a:prstGeom>
          </p:spPr>
          <p:txBody>
            <a:bodyPr lIns="0" tIns="0" rIns="0" bIns="0" rtlCol="0" anchor="t">
              <a:spAutoFit/>
            </a:bodyPr>
            <a:lstStyle/>
            <a:p>
              <a:pPr algn="l">
                <a:lnSpc>
                  <a:spcPts val="3360"/>
                </a:lnSpc>
              </a:pPr>
              <a:r>
                <a:rPr lang="en-US" sz="2400">
                  <a:solidFill>
                    <a:srgbClr val="FFFFFF"/>
                  </a:solidFill>
                  <a:latin typeface="思源黑体 Bold" panose="020B0800000000000000" charset="-122"/>
                  <a:ea typeface="思源黑体 Bold" panose="020B0800000000000000" charset="-122"/>
                </a:rPr>
                <a:t>3.具有无监督学习的优势</a:t>
              </a:r>
              <a:endParaRPr lang="en-US" sz="2400">
                <a:solidFill>
                  <a:srgbClr val="FFFFFF"/>
                </a:solidFill>
                <a:latin typeface="思源黑体 Bold" panose="020B0800000000000000" charset="-122"/>
                <a:ea typeface="思源黑体 Bold" panose="020B0800000000000000" charset="-122"/>
              </a:endParaRPr>
            </a:p>
          </p:txBody>
        </p:sp>
      </p:grpSp>
      <p:grpSp>
        <p:nvGrpSpPr>
          <p:cNvPr id="34" name="Group 34"/>
          <p:cNvGrpSpPr/>
          <p:nvPr/>
        </p:nvGrpSpPr>
        <p:grpSpPr>
          <a:xfrm rot="0">
            <a:off x="10584491" y="5954897"/>
            <a:ext cx="4672625" cy="751884"/>
            <a:chOff x="0" y="0"/>
            <a:chExt cx="6230167" cy="1002512"/>
          </a:xfrm>
        </p:grpSpPr>
        <p:grpSp>
          <p:nvGrpSpPr>
            <p:cNvPr id="35" name="Group 35"/>
            <p:cNvGrpSpPr/>
            <p:nvPr/>
          </p:nvGrpSpPr>
          <p:grpSpPr>
            <a:xfrm rot="0">
              <a:off x="0" y="0"/>
              <a:ext cx="4452565" cy="1002512"/>
              <a:chOff x="0" y="0"/>
              <a:chExt cx="879519" cy="198027"/>
            </a:xfrm>
          </p:grpSpPr>
          <p:sp>
            <p:nvSpPr>
              <p:cNvPr id="36" name="Freeform 36"/>
              <p:cNvSpPr/>
              <p:nvPr/>
            </p:nvSpPr>
            <p:spPr>
              <a:xfrm>
                <a:off x="0" y="0"/>
                <a:ext cx="879519" cy="198027"/>
              </a:xfrm>
              <a:custGeom>
                <a:avLst/>
                <a:gdLst/>
                <a:ahLst/>
                <a:cxnLst/>
                <a:rect l="l" t="t" r="r" b="b"/>
                <a:pathLst>
                  <a:path w="879519" h="198027">
                    <a:moveTo>
                      <a:pt x="99014" y="0"/>
                    </a:moveTo>
                    <a:lnTo>
                      <a:pt x="780505" y="0"/>
                    </a:lnTo>
                    <a:cubicBezTo>
                      <a:pt x="806765" y="0"/>
                      <a:pt x="831950" y="10432"/>
                      <a:pt x="850519" y="29000"/>
                    </a:cubicBezTo>
                    <a:cubicBezTo>
                      <a:pt x="869087" y="47569"/>
                      <a:pt x="879519" y="72754"/>
                      <a:pt x="879519" y="99014"/>
                    </a:cubicBezTo>
                    <a:lnTo>
                      <a:pt x="879519" y="99014"/>
                    </a:lnTo>
                    <a:cubicBezTo>
                      <a:pt x="879519" y="125274"/>
                      <a:pt x="869087" y="150458"/>
                      <a:pt x="850519" y="169027"/>
                    </a:cubicBezTo>
                    <a:cubicBezTo>
                      <a:pt x="831950" y="187595"/>
                      <a:pt x="806765" y="198027"/>
                      <a:pt x="780505" y="198027"/>
                    </a:cubicBezTo>
                    <a:lnTo>
                      <a:pt x="99014" y="198027"/>
                    </a:lnTo>
                    <a:cubicBezTo>
                      <a:pt x="72754" y="198027"/>
                      <a:pt x="47569" y="187595"/>
                      <a:pt x="29000" y="169027"/>
                    </a:cubicBezTo>
                    <a:cubicBezTo>
                      <a:pt x="10432" y="150458"/>
                      <a:pt x="0" y="125274"/>
                      <a:pt x="0" y="99014"/>
                    </a:cubicBezTo>
                    <a:lnTo>
                      <a:pt x="0" y="99014"/>
                    </a:lnTo>
                    <a:cubicBezTo>
                      <a:pt x="0" y="72754"/>
                      <a:pt x="10432" y="47569"/>
                      <a:pt x="29000" y="29000"/>
                    </a:cubicBezTo>
                    <a:cubicBezTo>
                      <a:pt x="47569" y="10432"/>
                      <a:pt x="72754" y="0"/>
                      <a:pt x="99014" y="0"/>
                    </a:cubicBezTo>
                    <a:close/>
                  </a:path>
                </a:pathLst>
              </a:custGeom>
              <a:solidFill>
                <a:srgbClr val="558ED5"/>
              </a:solidFill>
            </p:spPr>
          </p:sp>
          <p:sp>
            <p:nvSpPr>
              <p:cNvPr id="37" name="TextBox 37"/>
              <p:cNvSpPr txBox="1"/>
              <p:nvPr/>
            </p:nvSpPr>
            <p:spPr>
              <a:xfrm>
                <a:off x="0" y="-85725"/>
                <a:ext cx="879519" cy="283752"/>
              </a:xfrm>
              <a:prstGeom prst="rect">
                <a:avLst/>
              </a:prstGeom>
            </p:spPr>
            <p:txBody>
              <a:bodyPr lIns="50800" tIns="50800" rIns="50800" bIns="50800" rtlCol="0" anchor="ctr"/>
              <a:lstStyle/>
              <a:p>
                <a:pPr algn="ctr">
                  <a:lnSpc>
                    <a:spcPts val="3415"/>
                  </a:lnSpc>
                </a:pPr>
              </a:p>
            </p:txBody>
          </p:sp>
        </p:grpSp>
        <p:sp>
          <p:nvSpPr>
            <p:cNvPr id="38" name="TextBox 38"/>
            <p:cNvSpPr txBox="1"/>
            <p:nvPr/>
          </p:nvSpPr>
          <p:spPr>
            <a:xfrm>
              <a:off x="433549" y="215052"/>
              <a:ext cx="5796618" cy="524783"/>
            </a:xfrm>
            <a:prstGeom prst="rect">
              <a:avLst/>
            </a:prstGeom>
          </p:spPr>
          <p:txBody>
            <a:bodyPr lIns="0" tIns="0" rIns="0" bIns="0" rtlCol="0" anchor="t">
              <a:spAutoFit/>
            </a:bodyPr>
            <a:lstStyle/>
            <a:p>
              <a:pPr algn="l">
                <a:lnSpc>
                  <a:spcPts val="3360"/>
                </a:lnSpc>
              </a:pPr>
              <a:r>
                <a:rPr lang="en-US" sz="2400">
                  <a:solidFill>
                    <a:srgbClr val="FFFFFF"/>
                  </a:solidFill>
                  <a:latin typeface="思源黑体 Bold" panose="020B0800000000000000" charset="-122"/>
                </a:rPr>
                <a:t>4</a:t>
              </a:r>
              <a:r>
                <a:rPr lang="en-US" sz="2400">
                  <a:solidFill>
                    <a:srgbClr val="FFFFFF"/>
                  </a:solidFill>
                  <a:latin typeface="思源黑体 Bold" panose="020B0800000000000000" charset="-122"/>
                  <a:ea typeface="思源黑体 Bold" panose="020B0800000000000000" charset="-122"/>
                </a:rPr>
                <a:t>.可更新、持续迭代</a:t>
              </a:r>
              <a:endParaRPr lang="en-US" sz="2400">
                <a:solidFill>
                  <a:srgbClr val="FFFFFF"/>
                </a:solidFill>
                <a:latin typeface="思源黑体 Bold" panose="020B0800000000000000" charset="-122"/>
                <a:ea typeface="思源黑体 Bold" panose="020B0800000000000000" charset="-122"/>
              </a:endParaRPr>
            </a:p>
          </p:txBody>
        </p:sp>
      </p:grpSp>
      <p:grpSp>
        <p:nvGrpSpPr>
          <p:cNvPr id="39" name="Group 39"/>
          <p:cNvGrpSpPr/>
          <p:nvPr/>
        </p:nvGrpSpPr>
        <p:grpSpPr>
          <a:xfrm rot="0">
            <a:off x="10584491" y="2134304"/>
            <a:ext cx="5671616" cy="751884"/>
            <a:chOff x="0" y="0"/>
            <a:chExt cx="7562155" cy="1002512"/>
          </a:xfrm>
        </p:grpSpPr>
        <p:grpSp>
          <p:nvGrpSpPr>
            <p:cNvPr id="40" name="Group 40"/>
            <p:cNvGrpSpPr/>
            <p:nvPr/>
          </p:nvGrpSpPr>
          <p:grpSpPr>
            <a:xfrm rot="0">
              <a:off x="0" y="0"/>
              <a:ext cx="6664054" cy="1002512"/>
              <a:chOff x="0" y="0"/>
              <a:chExt cx="1316356" cy="198027"/>
            </a:xfrm>
          </p:grpSpPr>
          <p:sp>
            <p:nvSpPr>
              <p:cNvPr id="41" name="Freeform 41"/>
              <p:cNvSpPr/>
              <p:nvPr/>
            </p:nvSpPr>
            <p:spPr>
              <a:xfrm>
                <a:off x="0" y="0"/>
                <a:ext cx="1316356" cy="198027"/>
              </a:xfrm>
              <a:custGeom>
                <a:avLst/>
                <a:gdLst/>
                <a:ahLst/>
                <a:cxnLst/>
                <a:rect l="l" t="t" r="r" b="b"/>
                <a:pathLst>
                  <a:path w="1316356" h="198027">
                    <a:moveTo>
                      <a:pt x="78999" y="0"/>
                    </a:moveTo>
                    <a:lnTo>
                      <a:pt x="1237358" y="0"/>
                    </a:lnTo>
                    <a:cubicBezTo>
                      <a:pt x="1258310" y="0"/>
                      <a:pt x="1278403" y="8323"/>
                      <a:pt x="1293218" y="23138"/>
                    </a:cubicBezTo>
                    <a:cubicBezTo>
                      <a:pt x="1308033" y="37953"/>
                      <a:pt x="1316356" y="58047"/>
                      <a:pt x="1316356" y="78999"/>
                    </a:cubicBezTo>
                    <a:lnTo>
                      <a:pt x="1316356" y="119029"/>
                    </a:lnTo>
                    <a:cubicBezTo>
                      <a:pt x="1316356" y="139980"/>
                      <a:pt x="1308033" y="160074"/>
                      <a:pt x="1293218" y="174889"/>
                    </a:cubicBezTo>
                    <a:cubicBezTo>
                      <a:pt x="1278403" y="189704"/>
                      <a:pt x="1258310" y="198027"/>
                      <a:pt x="1237358" y="198027"/>
                    </a:cubicBezTo>
                    <a:lnTo>
                      <a:pt x="78999" y="198027"/>
                    </a:lnTo>
                    <a:cubicBezTo>
                      <a:pt x="35369" y="198027"/>
                      <a:pt x="0" y="162658"/>
                      <a:pt x="0" y="119029"/>
                    </a:cubicBezTo>
                    <a:lnTo>
                      <a:pt x="0" y="78999"/>
                    </a:lnTo>
                    <a:cubicBezTo>
                      <a:pt x="0" y="58047"/>
                      <a:pt x="8323" y="37953"/>
                      <a:pt x="23138" y="23138"/>
                    </a:cubicBezTo>
                    <a:cubicBezTo>
                      <a:pt x="37953" y="8323"/>
                      <a:pt x="58047" y="0"/>
                      <a:pt x="78999" y="0"/>
                    </a:cubicBezTo>
                    <a:close/>
                  </a:path>
                </a:pathLst>
              </a:custGeom>
              <a:solidFill>
                <a:srgbClr val="558ED5"/>
              </a:solidFill>
            </p:spPr>
          </p:sp>
          <p:sp>
            <p:nvSpPr>
              <p:cNvPr id="42" name="TextBox 42"/>
              <p:cNvSpPr txBox="1"/>
              <p:nvPr/>
            </p:nvSpPr>
            <p:spPr>
              <a:xfrm>
                <a:off x="0" y="-85725"/>
                <a:ext cx="1316356" cy="283752"/>
              </a:xfrm>
              <a:prstGeom prst="rect">
                <a:avLst/>
              </a:prstGeom>
            </p:spPr>
            <p:txBody>
              <a:bodyPr lIns="50800" tIns="50800" rIns="50800" bIns="50800" rtlCol="0" anchor="ctr"/>
              <a:lstStyle/>
              <a:p>
                <a:pPr algn="ctr">
                  <a:lnSpc>
                    <a:spcPts val="3415"/>
                  </a:lnSpc>
                </a:pPr>
              </a:p>
            </p:txBody>
          </p:sp>
        </p:grpSp>
        <p:sp>
          <p:nvSpPr>
            <p:cNvPr id="43" name="TextBox 43"/>
            <p:cNvSpPr txBox="1"/>
            <p:nvPr/>
          </p:nvSpPr>
          <p:spPr>
            <a:xfrm>
              <a:off x="415291" y="215052"/>
              <a:ext cx="7146864" cy="524783"/>
            </a:xfrm>
            <a:prstGeom prst="rect">
              <a:avLst/>
            </a:prstGeom>
          </p:spPr>
          <p:txBody>
            <a:bodyPr lIns="0" tIns="0" rIns="0" bIns="0" rtlCol="0" anchor="t">
              <a:spAutoFit/>
            </a:bodyPr>
            <a:lstStyle/>
            <a:p>
              <a:pPr algn="l">
                <a:lnSpc>
                  <a:spcPts val="3360"/>
                </a:lnSpc>
              </a:pPr>
              <a:r>
                <a:rPr lang="en-US" sz="2400">
                  <a:solidFill>
                    <a:srgbClr val="FFFFFF"/>
                  </a:solidFill>
                  <a:latin typeface="思源黑体 Bold" panose="020B0800000000000000" charset="-122"/>
                  <a:ea typeface="思源黑体 Bold" panose="020B0800000000000000" charset="-122"/>
                </a:rPr>
                <a:t>1.使用检索加生成的新问答范式</a:t>
              </a:r>
              <a:endParaRPr lang="en-US" sz="2400">
                <a:solidFill>
                  <a:srgbClr val="FFFFFF"/>
                </a:solidFill>
                <a:latin typeface="思源黑体 Bold" panose="020B0800000000000000" charset="-122"/>
                <a:ea typeface="思源黑体 Bold" panose="020B0800000000000000" charset="-122"/>
              </a:endParaRPr>
            </a:p>
          </p:txBody>
        </p:sp>
      </p:gr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638956" y="2230128"/>
            <a:ext cx="6602145" cy="6636245"/>
            <a:chOff x="0" y="0"/>
            <a:chExt cx="8802861" cy="8848326"/>
          </a:xfrm>
        </p:grpSpPr>
        <p:grpSp>
          <p:nvGrpSpPr>
            <p:cNvPr id="5" name="Group 5"/>
            <p:cNvGrpSpPr/>
            <p:nvPr/>
          </p:nvGrpSpPr>
          <p:grpSpPr>
            <a:xfrm rot="0">
              <a:off x="0" y="0"/>
              <a:ext cx="8802861" cy="8848326"/>
              <a:chOff x="0" y="0"/>
              <a:chExt cx="7779205" cy="7819384"/>
            </a:xfrm>
          </p:grpSpPr>
          <p:sp>
            <p:nvSpPr>
              <p:cNvPr id="6" name="Freeform 6"/>
              <p:cNvSpPr/>
              <p:nvPr/>
            </p:nvSpPr>
            <p:spPr>
              <a:xfrm>
                <a:off x="0" y="0"/>
                <a:ext cx="7779170" cy="7819337"/>
              </a:xfrm>
              <a:custGeom>
                <a:avLst/>
                <a:gdLst/>
                <a:ahLst/>
                <a:cxnLst/>
                <a:rect l="l" t="t" r="r" b="b"/>
                <a:pathLst>
                  <a:path w="7779170" h="7819337">
                    <a:moveTo>
                      <a:pt x="0" y="0"/>
                    </a:moveTo>
                    <a:lnTo>
                      <a:pt x="7779170" y="0"/>
                    </a:lnTo>
                    <a:lnTo>
                      <a:pt x="7779170" y="7819337"/>
                    </a:lnTo>
                    <a:lnTo>
                      <a:pt x="0" y="7819337"/>
                    </a:lnTo>
                    <a:lnTo>
                      <a:pt x="0" y="0"/>
                    </a:lnTo>
                    <a:close/>
                  </a:path>
                </a:pathLst>
              </a:custGeom>
              <a:solidFill>
                <a:srgbClr val="558ED5"/>
              </a:solidFill>
            </p:spPr>
          </p:sp>
        </p:grpSp>
        <p:grpSp>
          <p:nvGrpSpPr>
            <p:cNvPr id="7" name="Group 7"/>
            <p:cNvGrpSpPr/>
            <p:nvPr/>
          </p:nvGrpSpPr>
          <p:grpSpPr>
            <a:xfrm rot="0">
              <a:off x="274992" y="299962"/>
              <a:ext cx="8252876" cy="4617894"/>
              <a:chOff x="0" y="0"/>
              <a:chExt cx="7293176" cy="4080895"/>
            </a:xfrm>
          </p:grpSpPr>
          <p:sp>
            <p:nvSpPr>
              <p:cNvPr id="8" name="Freeform 8"/>
              <p:cNvSpPr/>
              <p:nvPr/>
            </p:nvSpPr>
            <p:spPr>
              <a:xfrm>
                <a:off x="0" y="0"/>
                <a:ext cx="7293229" cy="4080891"/>
              </a:xfrm>
              <a:custGeom>
                <a:avLst/>
                <a:gdLst/>
                <a:ahLst/>
                <a:cxnLst/>
                <a:rect l="l" t="t" r="r" b="b"/>
                <a:pathLst>
                  <a:path w="7293229" h="4080891">
                    <a:moveTo>
                      <a:pt x="0" y="0"/>
                    </a:moveTo>
                    <a:lnTo>
                      <a:pt x="7293229" y="0"/>
                    </a:lnTo>
                    <a:lnTo>
                      <a:pt x="7293229" y="4080891"/>
                    </a:lnTo>
                    <a:lnTo>
                      <a:pt x="0" y="4080891"/>
                    </a:lnTo>
                    <a:lnTo>
                      <a:pt x="0" y="0"/>
                    </a:lnTo>
                    <a:close/>
                  </a:path>
                </a:pathLst>
              </a:custGeom>
              <a:blipFill>
                <a:blip r:embed="rId2"/>
                <a:stretch>
                  <a:fillRect t="-10763" b="-10763"/>
                </a:stretch>
              </a:blipFill>
            </p:spPr>
          </p:sp>
        </p:grpSp>
        <p:sp>
          <p:nvSpPr>
            <p:cNvPr id="9" name="TextBox 9"/>
            <p:cNvSpPr txBox="1"/>
            <p:nvPr/>
          </p:nvSpPr>
          <p:spPr>
            <a:xfrm>
              <a:off x="531753" y="5254388"/>
              <a:ext cx="3869677" cy="589218"/>
            </a:xfrm>
            <a:prstGeom prst="rect">
              <a:avLst/>
            </a:prstGeom>
          </p:spPr>
          <p:txBody>
            <a:bodyPr lIns="0" tIns="0" rIns="0" bIns="0" rtlCol="0" anchor="t">
              <a:spAutoFit/>
            </a:bodyPr>
            <a:lstStyle/>
            <a:p>
              <a:pPr algn="l">
                <a:lnSpc>
                  <a:spcPts val="3530"/>
                </a:lnSpc>
              </a:pPr>
              <a:r>
                <a:rPr lang="en-US" sz="2940">
                  <a:solidFill>
                    <a:srgbClr val="FFFFFF"/>
                  </a:solidFill>
                  <a:ea typeface="思源黑体 Bold" panose="020B0800000000000000" charset="-122"/>
                </a:rPr>
                <a:t>未来展望</a:t>
              </a:r>
              <a:endParaRPr lang="en-US" sz="2940">
                <a:solidFill>
                  <a:srgbClr val="FFFFFF"/>
                </a:solidFill>
                <a:ea typeface="思源黑体 Bold" panose="020B0800000000000000" charset="-122"/>
              </a:endParaRPr>
            </a:p>
          </p:txBody>
        </p:sp>
        <p:sp>
          <p:nvSpPr>
            <p:cNvPr id="10" name="TextBox 10"/>
            <p:cNvSpPr txBox="1"/>
            <p:nvPr/>
          </p:nvSpPr>
          <p:spPr>
            <a:xfrm>
              <a:off x="357139" y="6050318"/>
              <a:ext cx="8088583" cy="2060293"/>
            </a:xfrm>
            <a:prstGeom prst="rect">
              <a:avLst/>
            </a:prstGeom>
          </p:spPr>
          <p:txBody>
            <a:bodyPr lIns="0" tIns="0" rIns="0" bIns="0" rtlCol="0" anchor="t">
              <a:spAutoFit/>
            </a:bodyPr>
            <a:lstStyle/>
            <a:p>
              <a:pPr algn="just">
                <a:lnSpc>
                  <a:spcPts val="4280"/>
                </a:lnSpc>
              </a:pPr>
              <a:r>
                <a:rPr lang="en-US" sz="2490">
                  <a:solidFill>
                    <a:srgbClr val="FFFFFF"/>
                  </a:solidFill>
                  <a:latin typeface="思源黑体" panose="020B0500000000000000" charset="-122"/>
                  <a:ea typeface="思源黑体" panose="020B0500000000000000" charset="-122"/>
                </a:rPr>
                <a:t>         未来，我们的项目有望广泛应用于便民服务中，有利于提升用户的体验、加快数字化政府建设、促进AI技术的发展。</a:t>
              </a:r>
              <a:endParaRPr lang="en-US" sz="2490">
                <a:solidFill>
                  <a:srgbClr val="FFFFFF"/>
                </a:solidFill>
                <a:latin typeface="思源黑体" panose="020B0500000000000000" charset="-122"/>
                <a:ea typeface="思源黑体" panose="020B0500000000000000" charset="-122"/>
              </a:endParaRPr>
            </a:p>
          </p:txBody>
        </p:sp>
      </p:grpSp>
      <p:grpSp>
        <p:nvGrpSpPr>
          <p:cNvPr id="11" name="Group 11"/>
          <p:cNvGrpSpPr/>
          <p:nvPr/>
        </p:nvGrpSpPr>
        <p:grpSpPr>
          <a:xfrm rot="0">
            <a:off x="1638956" y="515615"/>
            <a:ext cx="15403801" cy="731520"/>
            <a:chOff x="0" y="0"/>
            <a:chExt cx="20538402" cy="975360"/>
          </a:xfrm>
        </p:grpSpPr>
        <p:sp>
          <p:nvSpPr>
            <p:cNvPr id="12" name="AutoShape 12"/>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13" name="TextBox 13"/>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发展前景</a:t>
              </a:r>
              <a:endParaRPr lang="en-US" sz="4200">
                <a:solidFill>
                  <a:srgbClr val="1B4367"/>
                </a:solidFill>
                <a:ea typeface="思源黑体 Bold" panose="020B0800000000000000" charset="-122"/>
              </a:endParaRPr>
            </a:p>
          </p:txBody>
        </p:sp>
      </p:grpSp>
      <p:grpSp>
        <p:nvGrpSpPr>
          <p:cNvPr id="14" name="Group 14"/>
          <p:cNvGrpSpPr/>
          <p:nvPr/>
        </p:nvGrpSpPr>
        <p:grpSpPr>
          <a:xfrm rot="0">
            <a:off x="9475888" y="2230128"/>
            <a:ext cx="2766760" cy="702003"/>
            <a:chOff x="0" y="0"/>
            <a:chExt cx="3689013" cy="936004"/>
          </a:xfrm>
        </p:grpSpPr>
        <p:grpSp>
          <p:nvGrpSpPr>
            <p:cNvPr id="15" name="Group 15"/>
            <p:cNvGrpSpPr/>
            <p:nvPr/>
          </p:nvGrpSpPr>
          <p:grpSpPr>
            <a:xfrm rot="0">
              <a:off x="0" y="0"/>
              <a:ext cx="2187249" cy="936004"/>
              <a:chOff x="0" y="0"/>
              <a:chExt cx="709106" cy="303452"/>
            </a:xfrm>
          </p:grpSpPr>
          <p:sp>
            <p:nvSpPr>
              <p:cNvPr id="16" name="Freeform 16"/>
              <p:cNvSpPr/>
              <p:nvPr/>
            </p:nvSpPr>
            <p:spPr>
              <a:xfrm>
                <a:off x="0" y="0"/>
                <a:ext cx="709106" cy="303452"/>
              </a:xfrm>
              <a:custGeom>
                <a:avLst/>
                <a:gdLst/>
                <a:ahLst/>
                <a:cxnLst/>
                <a:rect l="l" t="t" r="r" b="b"/>
                <a:pathLst>
                  <a:path w="709106" h="303452">
                    <a:moveTo>
                      <a:pt x="0" y="0"/>
                    </a:moveTo>
                    <a:lnTo>
                      <a:pt x="709106" y="0"/>
                    </a:lnTo>
                    <a:lnTo>
                      <a:pt x="709106" y="303452"/>
                    </a:lnTo>
                    <a:lnTo>
                      <a:pt x="0" y="303452"/>
                    </a:lnTo>
                    <a:close/>
                  </a:path>
                </a:pathLst>
              </a:custGeom>
              <a:solidFill>
                <a:srgbClr val="558ED5"/>
              </a:solidFill>
            </p:spPr>
          </p:sp>
          <p:sp>
            <p:nvSpPr>
              <p:cNvPr id="17" name="TextBox 17"/>
              <p:cNvSpPr txBox="1"/>
              <p:nvPr/>
            </p:nvSpPr>
            <p:spPr>
              <a:xfrm>
                <a:off x="0" y="-85725"/>
                <a:ext cx="709106" cy="389177"/>
              </a:xfrm>
              <a:prstGeom prst="rect">
                <a:avLst/>
              </a:prstGeom>
            </p:spPr>
            <p:txBody>
              <a:bodyPr lIns="50800" tIns="50800" rIns="50800" bIns="50800" rtlCol="0" anchor="ctr"/>
              <a:lstStyle/>
              <a:p>
                <a:pPr algn="ctr">
                  <a:lnSpc>
                    <a:spcPts val="3415"/>
                  </a:lnSpc>
                </a:pPr>
              </a:p>
            </p:txBody>
          </p:sp>
        </p:grpSp>
        <p:grpSp>
          <p:nvGrpSpPr>
            <p:cNvPr id="18" name="Group 18"/>
            <p:cNvGrpSpPr/>
            <p:nvPr/>
          </p:nvGrpSpPr>
          <p:grpSpPr>
            <a:xfrm rot="-5400000">
              <a:off x="2121011" y="58500"/>
              <a:ext cx="936004" cy="819003"/>
              <a:chOff x="0" y="0"/>
              <a:chExt cx="812800" cy="711200"/>
            </a:xfrm>
          </p:grpSpPr>
          <p:sp>
            <p:nvSpPr>
              <p:cNvPr id="19" name="Freeform 1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558ED5"/>
              </a:solidFill>
            </p:spPr>
          </p:sp>
          <p:sp>
            <p:nvSpPr>
              <p:cNvPr id="20" name="TextBox 20"/>
              <p:cNvSpPr txBox="1"/>
              <p:nvPr/>
            </p:nvSpPr>
            <p:spPr>
              <a:xfrm>
                <a:off x="127000" y="-34925"/>
                <a:ext cx="558800" cy="415925"/>
              </a:xfrm>
              <a:prstGeom prst="rect">
                <a:avLst/>
              </a:prstGeom>
            </p:spPr>
            <p:txBody>
              <a:bodyPr lIns="50800" tIns="50800" rIns="50800" bIns="50800" rtlCol="0" anchor="ctr"/>
              <a:lstStyle/>
              <a:p>
                <a:pPr algn="ctr">
                  <a:lnSpc>
                    <a:spcPts val="3415"/>
                  </a:lnSpc>
                </a:pPr>
              </a:p>
            </p:txBody>
          </p:sp>
        </p:grpSp>
        <p:sp>
          <p:nvSpPr>
            <p:cNvPr id="21" name="TextBox 21"/>
            <p:cNvSpPr txBox="1"/>
            <p:nvPr/>
          </p:nvSpPr>
          <p:spPr>
            <a:xfrm>
              <a:off x="299275" y="168051"/>
              <a:ext cx="3389739" cy="599901"/>
            </a:xfrm>
            <a:prstGeom prst="rect">
              <a:avLst/>
            </a:prstGeom>
          </p:spPr>
          <p:txBody>
            <a:bodyPr lIns="0" tIns="0" rIns="0" bIns="0" rtlCol="0" anchor="t">
              <a:spAutoFit/>
            </a:bodyPr>
            <a:lstStyle/>
            <a:p>
              <a:pPr algn="l">
                <a:lnSpc>
                  <a:spcPts val="3575"/>
                </a:lnSpc>
              </a:pPr>
              <a:r>
                <a:rPr lang="en-US" sz="2980">
                  <a:solidFill>
                    <a:srgbClr val="FFFFFF"/>
                  </a:solidFill>
                  <a:ea typeface="思源黑体 Bold" panose="020B0800000000000000" charset="-122"/>
                </a:rPr>
                <a:t>对用户</a:t>
              </a:r>
              <a:endParaRPr lang="en-US" sz="2980">
                <a:solidFill>
                  <a:srgbClr val="FFFFFF"/>
                </a:solidFill>
                <a:ea typeface="思源黑体 Bold" panose="020B0800000000000000" charset="-122"/>
              </a:endParaRPr>
            </a:p>
          </p:txBody>
        </p:sp>
      </p:grpSp>
      <p:sp>
        <p:nvSpPr>
          <p:cNvPr id="22" name="TextBox 22"/>
          <p:cNvSpPr txBox="1"/>
          <p:nvPr/>
        </p:nvSpPr>
        <p:spPr>
          <a:xfrm>
            <a:off x="9249014" y="3008528"/>
            <a:ext cx="8010286" cy="909447"/>
          </a:xfrm>
          <a:prstGeom prst="rect">
            <a:avLst/>
          </a:prstGeom>
        </p:spPr>
        <p:txBody>
          <a:bodyPr lIns="0" tIns="0" rIns="0" bIns="0" rtlCol="0" anchor="t">
            <a:spAutoFit/>
          </a:bodyPr>
          <a:lstStyle/>
          <a:p>
            <a:pPr marL="518160" lvl="1" indent="-259080" algn="just">
              <a:lnSpc>
                <a:spcPts val="3745"/>
              </a:lnSpc>
              <a:buFont typeface="Arial" panose="020B0604020202020204"/>
              <a:buChar char="•"/>
            </a:pPr>
            <a:r>
              <a:rPr lang="en-US" sz="2400">
                <a:solidFill>
                  <a:srgbClr val="3F6384"/>
                </a:solidFill>
                <a:ea typeface="思源黑体" panose="020B0500000000000000" charset="-122"/>
              </a:rPr>
              <a:t>帮助普通用户解答便民服务相关问题；</a:t>
            </a:r>
            <a:endParaRPr lang="en-US" sz="2400">
              <a:solidFill>
                <a:srgbClr val="3F6384"/>
              </a:solidFill>
              <a:ea typeface="思源黑体" panose="020B0500000000000000" charset="-122"/>
            </a:endParaRPr>
          </a:p>
          <a:p>
            <a:pPr marL="518160" lvl="1" indent="-259080" algn="just">
              <a:lnSpc>
                <a:spcPts val="3745"/>
              </a:lnSpc>
              <a:buFont typeface="Arial" panose="020B0604020202020204"/>
              <a:buChar char="•"/>
            </a:pPr>
            <a:r>
              <a:rPr lang="en-US" sz="2400">
                <a:solidFill>
                  <a:srgbClr val="3F6384"/>
                </a:solidFill>
                <a:ea typeface="思源黑体" panose="020B0500000000000000" charset="-122"/>
              </a:rPr>
              <a:t>提升用户体验感和满意度。</a:t>
            </a:r>
            <a:endParaRPr lang="en-US" sz="2400">
              <a:solidFill>
                <a:srgbClr val="3F6384"/>
              </a:solidFill>
              <a:ea typeface="思源黑体" panose="020B0500000000000000" charset="-122"/>
            </a:endParaRPr>
          </a:p>
        </p:txBody>
      </p:sp>
      <p:sp>
        <p:nvSpPr>
          <p:cNvPr id="23" name="TextBox 23"/>
          <p:cNvSpPr txBox="1"/>
          <p:nvPr/>
        </p:nvSpPr>
        <p:spPr>
          <a:xfrm>
            <a:off x="9249014" y="5265625"/>
            <a:ext cx="7012894" cy="1842897"/>
          </a:xfrm>
          <a:prstGeom prst="rect">
            <a:avLst/>
          </a:prstGeom>
        </p:spPr>
        <p:txBody>
          <a:bodyPr lIns="0" tIns="0" rIns="0" bIns="0" rtlCol="0" anchor="t">
            <a:spAutoFit/>
          </a:bodyPr>
          <a:lstStyle/>
          <a:p>
            <a:pPr marL="518160" lvl="1" indent="-259080" algn="just">
              <a:lnSpc>
                <a:spcPts val="3745"/>
              </a:lnSpc>
              <a:buFont typeface="Arial" panose="020B0604020202020204"/>
              <a:buChar char="•"/>
            </a:pPr>
            <a:r>
              <a:rPr lang="en-US" sz="2400">
                <a:solidFill>
                  <a:srgbClr val="3F6384"/>
                </a:solidFill>
                <a:ea typeface="思源黑体" panose="020B0500000000000000" charset="-122"/>
              </a:rPr>
              <a:t>帮助政府提升便民服务效率和数字化治理能力，加快建设智慧政府；</a:t>
            </a:r>
            <a:endParaRPr lang="en-US" sz="2400">
              <a:solidFill>
                <a:srgbClr val="3F6384"/>
              </a:solidFill>
              <a:ea typeface="思源黑体" panose="020B0500000000000000" charset="-122"/>
            </a:endParaRPr>
          </a:p>
          <a:p>
            <a:pPr marL="518160" lvl="1" indent="-259080" algn="just">
              <a:lnSpc>
                <a:spcPts val="3745"/>
              </a:lnSpc>
              <a:buFont typeface="Arial" panose="020B0604020202020204"/>
              <a:buChar char="•"/>
            </a:pPr>
            <a:r>
              <a:rPr lang="en-US" sz="2400">
                <a:solidFill>
                  <a:srgbClr val="3F6384"/>
                </a:solidFill>
                <a:ea typeface="思源黑体" panose="020B0500000000000000" charset="-122"/>
              </a:rPr>
              <a:t>帮助国家在语言模型这个领域的发展，加快建设网络强国、数字中国；</a:t>
            </a:r>
            <a:endParaRPr lang="en-US" sz="2400">
              <a:solidFill>
                <a:srgbClr val="3F6384"/>
              </a:solidFill>
              <a:ea typeface="思源黑体" panose="020B0500000000000000" charset="-122"/>
            </a:endParaRPr>
          </a:p>
        </p:txBody>
      </p:sp>
      <p:sp>
        <p:nvSpPr>
          <p:cNvPr id="24" name="TextBox 24"/>
          <p:cNvSpPr txBox="1"/>
          <p:nvPr/>
        </p:nvSpPr>
        <p:spPr>
          <a:xfrm>
            <a:off x="9340857" y="8339328"/>
            <a:ext cx="6284524" cy="941832"/>
          </a:xfrm>
          <a:prstGeom prst="rect">
            <a:avLst/>
          </a:prstGeom>
        </p:spPr>
        <p:txBody>
          <a:bodyPr lIns="0" tIns="0" rIns="0" bIns="0" rtlCol="0" anchor="t">
            <a:spAutoFit/>
          </a:bodyPr>
          <a:lstStyle/>
          <a:p>
            <a:pPr marL="518160" lvl="1" indent="-259080" algn="just">
              <a:lnSpc>
                <a:spcPts val="3865"/>
              </a:lnSpc>
              <a:buFont typeface="Arial" panose="020B0604020202020204"/>
              <a:buChar char="•"/>
            </a:pPr>
            <a:r>
              <a:rPr lang="en-US" sz="2400">
                <a:solidFill>
                  <a:srgbClr val="3F6384"/>
                </a:solidFill>
                <a:latin typeface="思源黑体" panose="020B0500000000000000" charset="-122"/>
                <a:ea typeface="思源黑体" panose="020B0500000000000000" charset="-122"/>
              </a:rPr>
              <a:t>帮助AI提高数据收集和学习能力，增强其在专业领域应用的探索。</a:t>
            </a:r>
            <a:endParaRPr lang="en-US" sz="2400">
              <a:solidFill>
                <a:srgbClr val="3F6384"/>
              </a:solidFill>
              <a:latin typeface="思源黑体" panose="020B0500000000000000" charset="-122"/>
              <a:ea typeface="思源黑体" panose="020B0500000000000000" charset="-122"/>
            </a:endParaRPr>
          </a:p>
        </p:txBody>
      </p:sp>
      <p:grpSp>
        <p:nvGrpSpPr>
          <p:cNvPr id="25" name="Group 25"/>
          <p:cNvGrpSpPr/>
          <p:nvPr/>
        </p:nvGrpSpPr>
        <p:grpSpPr>
          <a:xfrm rot="0">
            <a:off x="9475888" y="4489855"/>
            <a:ext cx="2766760" cy="702003"/>
            <a:chOff x="0" y="0"/>
            <a:chExt cx="3689013" cy="936004"/>
          </a:xfrm>
        </p:grpSpPr>
        <p:grpSp>
          <p:nvGrpSpPr>
            <p:cNvPr id="26" name="Group 26"/>
            <p:cNvGrpSpPr/>
            <p:nvPr/>
          </p:nvGrpSpPr>
          <p:grpSpPr>
            <a:xfrm rot="0">
              <a:off x="0" y="0"/>
              <a:ext cx="2187249" cy="936004"/>
              <a:chOff x="0" y="0"/>
              <a:chExt cx="709106" cy="303452"/>
            </a:xfrm>
          </p:grpSpPr>
          <p:sp>
            <p:nvSpPr>
              <p:cNvPr id="27" name="Freeform 27"/>
              <p:cNvSpPr/>
              <p:nvPr/>
            </p:nvSpPr>
            <p:spPr>
              <a:xfrm>
                <a:off x="0" y="0"/>
                <a:ext cx="709106" cy="303452"/>
              </a:xfrm>
              <a:custGeom>
                <a:avLst/>
                <a:gdLst/>
                <a:ahLst/>
                <a:cxnLst/>
                <a:rect l="l" t="t" r="r" b="b"/>
                <a:pathLst>
                  <a:path w="709106" h="303452">
                    <a:moveTo>
                      <a:pt x="0" y="0"/>
                    </a:moveTo>
                    <a:lnTo>
                      <a:pt x="709106" y="0"/>
                    </a:lnTo>
                    <a:lnTo>
                      <a:pt x="709106" y="303452"/>
                    </a:lnTo>
                    <a:lnTo>
                      <a:pt x="0" y="303452"/>
                    </a:lnTo>
                    <a:close/>
                  </a:path>
                </a:pathLst>
              </a:custGeom>
              <a:solidFill>
                <a:srgbClr val="558ED5"/>
              </a:solidFill>
            </p:spPr>
          </p:sp>
          <p:sp>
            <p:nvSpPr>
              <p:cNvPr id="28" name="TextBox 28"/>
              <p:cNvSpPr txBox="1"/>
              <p:nvPr/>
            </p:nvSpPr>
            <p:spPr>
              <a:xfrm>
                <a:off x="0" y="-85725"/>
                <a:ext cx="709106" cy="389177"/>
              </a:xfrm>
              <a:prstGeom prst="rect">
                <a:avLst/>
              </a:prstGeom>
            </p:spPr>
            <p:txBody>
              <a:bodyPr lIns="50800" tIns="50800" rIns="50800" bIns="50800" rtlCol="0" anchor="ctr"/>
              <a:lstStyle/>
              <a:p>
                <a:pPr algn="ctr">
                  <a:lnSpc>
                    <a:spcPts val="3415"/>
                  </a:lnSpc>
                </a:pPr>
              </a:p>
            </p:txBody>
          </p:sp>
        </p:grpSp>
        <p:grpSp>
          <p:nvGrpSpPr>
            <p:cNvPr id="29" name="Group 29"/>
            <p:cNvGrpSpPr/>
            <p:nvPr/>
          </p:nvGrpSpPr>
          <p:grpSpPr>
            <a:xfrm rot="-5400000">
              <a:off x="2121011" y="58500"/>
              <a:ext cx="936004" cy="819003"/>
              <a:chOff x="0" y="0"/>
              <a:chExt cx="812800" cy="711200"/>
            </a:xfrm>
          </p:grpSpPr>
          <p:sp>
            <p:nvSpPr>
              <p:cNvPr id="30" name="Freeform 30"/>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558ED5"/>
              </a:solidFill>
            </p:spPr>
          </p:sp>
          <p:sp>
            <p:nvSpPr>
              <p:cNvPr id="31" name="TextBox 31"/>
              <p:cNvSpPr txBox="1"/>
              <p:nvPr/>
            </p:nvSpPr>
            <p:spPr>
              <a:xfrm>
                <a:off x="127000" y="-34925"/>
                <a:ext cx="558800" cy="415925"/>
              </a:xfrm>
              <a:prstGeom prst="rect">
                <a:avLst/>
              </a:prstGeom>
            </p:spPr>
            <p:txBody>
              <a:bodyPr lIns="50800" tIns="50800" rIns="50800" bIns="50800" rtlCol="0" anchor="ctr"/>
              <a:lstStyle/>
              <a:p>
                <a:pPr algn="ctr">
                  <a:lnSpc>
                    <a:spcPts val="3415"/>
                  </a:lnSpc>
                </a:pPr>
              </a:p>
            </p:txBody>
          </p:sp>
        </p:grpSp>
        <p:sp>
          <p:nvSpPr>
            <p:cNvPr id="32" name="TextBox 32"/>
            <p:cNvSpPr txBox="1"/>
            <p:nvPr/>
          </p:nvSpPr>
          <p:spPr>
            <a:xfrm>
              <a:off x="299275" y="168051"/>
              <a:ext cx="3389739" cy="599901"/>
            </a:xfrm>
            <a:prstGeom prst="rect">
              <a:avLst/>
            </a:prstGeom>
          </p:spPr>
          <p:txBody>
            <a:bodyPr lIns="0" tIns="0" rIns="0" bIns="0" rtlCol="0" anchor="t">
              <a:spAutoFit/>
            </a:bodyPr>
            <a:lstStyle/>
            <a:p>
              <a:pPr algn="l">
                <a:lnSpc>
                  <a:spcPts val="3575"/>
                </a:lnSpc>
              </a:pPr>
              <a:r>
                <a:rPr lang="en-US" sz="2980">
                  <a:solidFill>
                    <a:srgbClr val="FFFFFF"/>
                  </a:solidFill>
                  <a:ea typeface="思源黑体 Bold" panose="020B0800000000000000" charset="-122"/>
                </a:rPr>
                <a:t>对政府</a:t>
              </a:r>
              <a:endParaRPr lang="en-US" sz="2980">
                <a:solidFill>
                  <a:srgbClr val="FFFFFF"/>
                </a:solidFill>
                <a:ea typeface="思源黑体 Bold" panose="020B0800000000000000" charset="-122"/>
              </a:endParaRPr>
            </a:p>
          </p:txBody>
        </p:sp>
      </p:grpSp>
      <p:grpSp>
        <p:nvGrpSpPr>
          <p:cNvPr id="33" name="Group 33"/>
          <p:cNvGrpSpPr/>
          <p:nvPr/>
        </p:nvGrpSpPr>
        <p:grpSpPr>
          <a:xfrm rot="0">
            <a:off x="9567731" y="7539746"/>
            <a:ext cx="3115056" cy="702003"/>
            <a:chOff x="0" y="0"/>
            <a:chExt cx="4153408" cy="936004"/>
          </a:xfrm>
        </p:grpSpPr>
        <p:grpSp>
          <p:nvGrpSpPr>
            <p:cNvPr id="34" name="Group 34"/>
            <p:cNvGrpSpPr/>
            <p:nvPr/>
          </p:nvGrpSpPr>
          <p:grpSpPr>
            <a:xfrm rot="0">
              <a:off x="0" y="0"/>
              <a:ext cx="3342143" cy="936004"/>
              <a:chOff x="0" y="0"/>
              <a:chExt cx="1083522" cy="303452"/>
            </a:xfrm>
          </p:grpSpPr>
          <p:sp>
            <p:nvSpPr>
              <p:cNvPr id="35" name="Freeform 35"/>
              <p:cNvSpPr/>
              <p:nvPr/>
            </p:nvSpPr>
            <p:spPr>
              <a:xfrm>
                <a:off x="0" y="0"/>
                <a:ext cx="1083522" cy="303452"/>
              </a:xfrm>
              <a:custGeom>
                <a:avLst/>
                <a:gdLst/>
                <a:ahLst/>
                <a:cxnLst/>
                <a:rect l="l" t="t" r="r" b="b"/>
                <a:pathLst>
                  <a:path w="1083522" h="303452">
                    <a:moveTo>
                      <a:pt x="0" y="0"/>
                    </a:moveTo>
                    <a:lnTo>
                      <a:pt x="1083522" y="0"/>
                    </a:lnTo>
                    <a:lnTo>
                      <a:pt x="1083522" y="303452"/>
                    </a:lnTo>
                    <a:lnTo>
                      <a:pt x="0" y="303452"/>
                    </a:lnTo>
                    <a:close/>
                  </a:path>
                </a:pathLst>
              </a:custGeom>
              <a:solidFill>
                <a:srgbClr val="558ED5"/>
              </a:solidFill>
            </p:spPr>
          </p:sp>
          <p:sp>
            <p:nvSpPr>
              <p:cNvPr id="36" name="TextBox 36"/>
              <p:cNvSpPr txBox="1"/>
              <p:nvPr/>
            </p:nvSpPr>
            <p:spPr>
              <a:xfrm>
                <a:off x="0" y="-85725"/>
                <a:ext cx="1083522" cy="389177"/>
              </a:xfrm>
              <a:prstGeom prst="rect">
                <a:avLst/>
              </a:prstGeom>
            </p:spPr>
            <p:txBody>
              <a:bodyPr lIns="30952" tIns="30952" rIns="30952" bIns="30952" rtlCol="0" anchor="ctr"/>
              <a:lstStyle/>
              <a:p>
                <a:pPr algn="ctr">
                  <a:lnSpc>
                    <a:spcPts val="3415"/>
                  </a:lnSpc>
                </a:pPr>
              </a:p>
            </p:txBody>
          </p:sp>
        </p:grpSp>
        <p:grpSp>
          <p:nvGrpSpPr>
            <p:cNvPr id="37" name="Group 37"/>
            <p:cNvGrpSpPr/>
            <p:nvPr/>
          </p:nvGrpSpPr>
          <p:grpSpPr>
            <a:xfrm rot="-5400000">
              <a:off x="3275905" y="58500"/>
              <a:ext cx="936004" cy="819003"/>
              <a:chOff x="0" y="0"/>
              <a:chExt cx="812800" cy="711200"/>
            </a:xfrm>
          </p:grpSpPr>
          <p:sp>
            <p:nvSpPr>
              <p:cNvPr id="38" name="Freeform 3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558ED5"/>
              </a:solidFill>
            </p:spPr>
          </p:sp>
          <p:sp>
            <p:nvSpPr>
              <p:cNvPr id="39" name="TextBox 39"/>
              <p:cNvSpPr txBox="1"/>
              <p:nvPr/>
            </p:nvSpPr>
            <p:spPr>
              <a:xfrm>
                <a:off x="127000" y="-34925"/>
                <a:ext cx="558800" cy="415925"/>
              </a:xfrm>
              <a:prstGeom prst="rect">
                <a:avLst/>
              </a:prstGeom>
            </p:spPr>
            <p:txBody>
              <a:bodyPr lIns="30952" tIns="30952" rIns="30952" bIns="30952" rtlCol="0" anchor="ctr"/>
              <a:lstStyle/>
              <a:p>
                <a:pPr algn="ctr">
                  <a:lnSpc>
                    <a:spcPts val="3415"/>
                  </a:lnSpc>
                </a:pPr>
              </a:p>
            </p:txBody>
          </p:sp>
        </p:grpSp>
        <p:sp>
          <p:nvSpPr>
            <p:cNvPr id="40" name="TextBox 40"/>
            <p:cNvSpPr txBox="1"/>
            <p:nvPr/>
          </p:nvSpPr>
          <p:spPr>
            <a:xfrm>
              <a:off x="354168" y="168051"/>
              <a:ext cx="3389739" cy="599901"/>
            </a:xfrm>
            <a:prstGeom prst="rect">
              <a:avLst/>
            </a:prstGeom>
          </p:spPr>
          <p:txBody>
            <a:bodyPr lIns="0" tIns="0" rIns="0" bIns="0" rtlCol="0" anchor="t">
              <a:spAutoFit/>
            </a:bodyPr>
            <a:lstStyle/>
            <a:p>
              <a:pPr algn="l">
                <a:lnSpc>
                  <a:spcPts val="3575"/>
                </a:lnSpc>
              </a:pPr>
              <a:r>
                <a:rPr lang="en-US" sz="2980">
                  <a:solidFill>
                    <a:srgbClr val="FFFFFF"/>
                  </a:solidFill>
                  <a:ea typeface="思源黑体 Bold" panose="020B0800000000000000" charset="-122"/>
                </a:rPr>
                <a:t>对技术发展</a:t>
              </a:r>
              <a:endParaRPr lang="en-US" sz="2980">
                <a:solidFill>
                  <a:srgbClr val="FFFFFF"/>
                </a:solidFill>
                <a:ea typeface="思源黑体 Bold" panose="020B0800000000000000" charset="-122"/>
              </a:endParaRP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638956" y="515615"/>
            <a:ext cx="15403801" cy="731520"/>
            <a:chOff x="0" y="0"/>
            <a:chExt cx="20538402" cy="975360"/>
          </a:xfrm>
        </p:grpSpPr>
        <p:sp>
          <p:nvSpPr>
            <p:cNvPr id="5" name="AutoShape 5"/>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6" name="TextBox 6"/>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团队介绍</a:t>
              </a:r>
              <a:endParaRPr lang="en-US" sz="4200">
                <a:solidFill>
                  <a:srgbClr val="1B4367"/>
                </a:solidFill>
                <a:ea typeface="思源黑体 Bold" panose="020B0800000000000000" charset="-122"/>
              </a:endParaRPr>
            </a:p>
          </p:txBody>
        </p:sp>
      </p:grpSp>
      <p:grpSp>
        <p:nvGrpSpPr>
          <p:cNvPr id="7" name="Group 7"/>
          <p:cNvGrpSpPr/>
          <p:nvPr/>
        </p:nvGrpSpPr>
        <p:grpSpPr>
          <a:xfrm rot="0">
            <a:off x="1237458" y="1541777"/>
            <a:ext cx="5206259" cy="8058881"/>
            <a:chOff x="0" y="0"/>
            <a:chExt cx="6941679" cy="10745175"/>
          </a:xfrm>
        </p:grpSpPr>
        <p:grpSp>
          <p:nvGrpSpPr>
            <p:cNvPr id="8" name="Group 8"/>
            <p:cNvGrpSpPr/>
            <p:nvPr/>
          </p:nvGrpSpPr>
          <p:grpSpPr>
            <a:xfrm rot="0">
              <a:off x="34918" y="658854"/>
              <a:ext cx="6906761" cy="10086321"/>
              <a:chOff x="0" y="0"/>
              <a:chExt cx="1364299" cy="1992360"/>
            </a:xfrm>
          </p:grpSpPr>
          <p:sp>
            <p:nvSpPr>
              <p:cNvPr id="9" name="Freeform 9"/>
              <p:cNvSpPr/>
              <p:nvPr/>
            </p:nvSpPr>
            <p:spPr>
              <a:xfrm>
                <a:off x="0" y="0"/>
                <a:ext cx="1364299" cy="1992360"/>
              </a:xfrm>
              <a:custGeom>
                <a:avLst/>
                <a:gdLst/>
                <a:ahLst/>
                <a:cxnLst/>
                <a:rect l="l" t="t" r="r" b="b"/>
                <a:pathLst>
                  <a:path w="1364299" h="1992360">
                    <a:moveTo>
                      <a:pt x="0" y="0"/>
                    </a:moveTo>
                    <a:lnTo>
                      <a:pt x="1364299" y="0"/>
                    </a:lnTo>
                    <a:lnTo>
                      <a:pt x="1364299" y="1992360"/>
                    </a:lnTo>
                    <a:lnTo>
                      <a:pt x="0" y="1992360"/>
                    </a:lnTo>
                    <a:close/>
                  </a:path>
                </a:pathLst>
              </a:custGeom>
              <a:solidFill>
                <a:srgbClr val="F1F0F4"/>
              </a:solidFill>
            </p:spPr>
          </p:sp>
          <p:sp>
            <p:nvSpPr>
              <p:cNvPr id="10" name="TextBox 10"/>
              <p:cNvSpPr txBox="1"/>
              <p:nvPr/>
            </p:nvSpPr>
            <p:spPr>
              <a:xfrm>
                <a:off x="0" y="-85725"/>
                <a:ext cx="1364299" cy="2078085"/>
              </a:xfrm>
              <a:prstGeom prst="rect">
                <a:avLst/>
              </a:prstGeom>
            </p:spPr>
            <p:txBody>
              <a:bodyPr lIns="50800" tIns="50800" rIns="50800" bIns="50800" rtlCol="0" anchor="ctr"/>
              <a:lstStyle/>
              <a:p>
                <a:pPr algn="ctr">
                  <a:lnSpc>
                    <a:spcPts val="3415"/>
                  </a:lnSpc>
                </a:pPr>
              </a:p>
            </p:txBody>
          </p:sp>
        </p:grpSp>
        <p:grpSp>
          <p:nvGrpSpPr>
            <p:cNvPr id="11" name="Group 11"/>
            <p:cNvGrpSpPr/>
            <p:nvPr/>
          </p:nvGrpSpPr>
          <p:grpSpPr>
            <a:xfrm rot="0">
              <a:off x="109326" y="658854"/>
              <a:ext cx="6757946" cy="10033747"/>
              <a:chOff x="0" y="0"/>
              <a:chExt cx="1334903" cy="1981975"/>
            </a:xfrm>
          </p:grpSpPr>
          <p:sp>
            <p:nvSpPr>
              <p:cNvPr id="12" name="Freeform 12"/>
              <p:cNvSpPr/>
              <p:nvPr/>
            </p:nvSpPr>
            <p:spPr>
              <a:xfrm>
                <a:off x="0" y="0"/>
                <a:ext cx="1334903" cy="1981975"/>
              </a:xfrm>
              <a:custGeom>
                <a:avLst/>
                <a:gdLst/>
                <a:ahLst/>
                <a:cxnLst/>
                <a:rect l="l" t="t" r="r" b="b"/>
                <a:pathLst>
                  <a:path w="1334903" h="1981975">
                    <a:moveTo>
                      <a:pt x="0" y="0"/>
                    </a:moveTo>
                    <a:lnTo>
                      <a:pt x="1334903" y="0"/>
                    </a:lnTo>
                    <a:lnTo>
                      <a:pt x="1334903" y="1981975"/>
                    </a:lnTo>
                    <a:lnTo>
                      <a:pt x="0" y="1981975"/>
                    </a:lnTo>
                    <a:close/>
                  </a:path>
                </a:pathLst>
              </a:custGeom>
              <a:solidFill>
                <a:srgbClr val="FFFFFF"/>
              </a:solidFill>
            </p:spPr>
          </p:sp>
          <p:sp>
            <p:nvSpPr>
              <p:cNvPr id="13" name="TextBox 13"/>
              <p:cNvSpPr txBox="1"/>
              <p:nvPr/>
            </p:nvSpPr>
            <p:spPr>
              <a:xfrm>
                <a:off x="0" y="-85725"/>
                <a:ext cx="1334903" cy="2067700"/>
              </a:xfrm>
              <a:prstGeom prst="rect">
                <a:avLst/>
              </a:prstGeom>
            </p:spPr>
            <p:txBody>
              <a:bodyPr lIns="50800" tIns="50800" rIns="50800" bIns="50800" rtlCol="0" anchor="ctr"/>
              <a:lstStyle/>
              <a:p>
                <a:pPr algn="ctr">
                  <a:lnSpc>
                    <a:spcPts val="3415"/>
                  </a:lnSpc>
                </a:pPr>
              </a:p>
            </p:txBody>
          </p:sp>
        </p:grpSp>
        <p:grpSp>
          <p:nvGrpSpPr>
            <p:cNvPr id="14" name="Group 14"/>
            <p:cNvGrpSpPr/>
            <p:nvPr/>
          </p:nvGrpSpPr>
          <p:grpSpPr>
            <a:xfrm rot="0">
              <a:off x="0" y="0"/>
              <a:ext cx="6941679" cy="658854"/>
              <a:chOff x="0" y="0"/>
              <a:chExt cx="1371196" cy="130144"/>
            </a:xfrm>
          </p:grpSpPr>
          <p:sp>
            <p:nvSpPr>
              <p:cNvPr id="15" name="Freeform 15"/>
              <p:cNvSpPr/>
              <p:nvPr/>
            </p:nvSpPr>
            <p:spPr>
              <a:xfrm>
                <a:off x="0" y="0"/>
                <a:ext cx="1371196" cy="130144"/>
              </a:xfrm>
              <a:custGeom>
                <a:avLst/>
                <a:gdLst/>
                <a:ahLst/>
                <a:cxnLst/>
                <a:rect l="l" t="t" r="r" b="b"/>
                <a:pathLst>
                  <a:path w="1371196" h="130144">
                    <a:moveTo>
                      <a:pt x="0" y="0"/>
                    </a:moveTo>
                    <a:lnTo>
                      <a:pt x="1371196" y="0"/>
                    </a:lnTo>
                    <a:lnTo>
                      <a:pt x="1371196" y="130144"/>
                    </a:lnTo>
                    <a:lnTo>
                      <a:pt x="0" y="130144"/>
                    </a:lnTo>
                    <a:close/>
                  </a:path>
                </a:pathLst>
              </a:custGeom>
              <a:solidFill>
                <a:srgbClr val="F1F0F4"/>
              </a:solidFill>
            </p:spPr>
          </p:sp>
          <p:sp>
            <p:nvSpPr>
              <p:cNvPr id="16" name="TextBox 16"/>
              <p:cNvSpPr txBox="1"/>
              <p:nvPr/>
            </p:nvSpPr>
            <p:spPr>
              <a:xfrm>
                <a:off x="0" y="-85725"/>
                <a:ext cx="1371196" cy="215869"/>
              </a:xfrm>
              <a:prstGeom prst="rect">
                <a:avLst/>
              </a:prstGeom>
            </p:spPr>
            <p:txBody>
              <a:bodyPr lIns="50800" tIns="50800" rIns="50800" bIns="50800" rtlCol="0" anchor="ctr"/>
              <a:lstStyle/>
              <a:p>
                <a:pPr algn="ctr">
                  <a:lnSpc>
                    <a:spcPts val="3415"/>
                  </a:lnSpc>
                </a:pPr>
              </a:p>
            </p:txBody>
          </p:sp>
        </p:grpSp>
        <p:sp>
          <p:nvSpPr>
            <p:cNvPr id="17" name="TextBox 17"/>
            <p:cNvSpPr txBox="1"/>
            <p:nvPr/>
          </p:nvSpPr>
          <p:spPr>
            <a:xfrm>
              <a:off x="783498" y="-63045"/>
              <a:ext cx="5374684" cy="623018"/>
            </a:xfrm>
            <a:prstGeom prst="rect">
              <a:avLst/>
            </a:prstGeom>
          </p:spPr>
          <p:txBody>
            <a:bodyPr lIns="0" tIns="0" rIns="0" bIns="0" rtlCol="0" anchor="t">
              <a:spAutoFit/>
            </a:bodyPr>
            <a:lstStyle/>
            <a:p>
              <a:pPr algn="ctr">
                <a:lnSpc>
                  <a:spcPts val="4460"/>
                </a:lnSpc>
              </a:pPr>
              <a:r>
                <a:rPr lang="en-US" sz="2300" spc="604">
                  <a:solidFill>
                    <a:srgbClr val="000000"/>
                  </a:solidFill>
                  <a:ea typeface="思源黑体 Bold" panose="020B0800000000000000" charset="-122"/>
                </a:rPr>
                <a:t>技术团队</a:t>
              </a:r>
              <a:endParaRPr lang="en-US" sz="2300" spc="604">
                <a:solidFill>
                  <a:srgbClr val="000000"/>
                </a:solidFill>
                <a:ea typeface="思源黑体 Bold" panose="020B0800000000000000" charset="-122"/>
              </a:endParaRPr>
            </a:p>
          </p:txBody>
        </p:sp>
      </p:grpSp>
      <p:sp>
        <p:nvSpPr>
          <p:cNvPr id="18" name="Freeform 18"/>
          <p:cNvSpPr/>
          <p:nvPr/>
        </p:nvSpPr>
        <p:spPr>
          <a:xfrm>
            <a:off x="1582568" y="2596430"/>
            <a:ext cx="1323373" cy="1764497"/>
          </a:xfrm>
          <a:custGeom>
            <a:avLst/>
            <a:gdLst/>
            <a:ahLst/>
            <a:cxnLst/>
            <a:rect l="l" t="t" r="r" b="b"/>
            <a:pathLst>
              <a:path w="1323373" h="1764497">
                <a:moveTo>
                  <a:pt x="0" y="0"/>
                </a:moveTo>
                <a:lnTo>
                  <a:pt x="1323373" y="0"/>
                </a:lnTo>
                <a:lnTo>
                  <a:pt x="1323373" y="1764497"/>
                </a:lnTo>
                <a:lnTo>
                  <a:pt x="0" y="1764497"/>
                </a:lnTo>
                <a:lnTo>
                  <a:pt x="0" y="0"/>
                </a:lnTo>
                <a:close/>
              </a:path>
            </a:pathLst>
          </a:custGeom>
          <a:blipFill>
            <a:blip r:embed="rId2"/>
            <a:stretch>
              <a:fillRect/>
            </a:stretch>
          </a:blipFill>
        </p:spPr>
      </p:sp>
      <p:sp>
        <p:nvSpPr>
          <p:cNvPr id="19" name="TextBox 19"/>
          <p:cNvSpPr txBox="1"/>
          <p:nvPr/>
        </p:nvSpPr>
        <p:spPr>
          <a:xfrm>
            <a:off x="2784058" y="3174208"/>
            <a:ext cx="3243163" cy="1463040"/>
          </a:xfrm>
          <a:prstGeom prst="rect">
            <a:avLst/>
          </a:prstGeom>
        </p:spPr>
        <p:txBody>
          <a:bodyPr lIns="0" tIns="0" rIns="0" bIns="0" rtlCol="0" anchor="t">
            <a:spAutoFit/>
          </a:bodyPr>
          <a:lstStyle/>
          <a:p>
            <a:pPr marL="443865" lvl="2" indent="-147955" algn="l">
              <a:lnSpc>
                <a:spcPts val="2940"/>
              </a:lnSpc>
              <a:buFont typeface="Arial" panose="020B0604020202020204"/>
              <a:buChar char="⚬"/>
            </a:pPr>
            <a:r>
              <a:rPr lang="en-US" sz="1800">
                <a:solidFill>
                  <a:srgbClr val="000000"/>
                </a:solidFill>
                <a:latin typeface="思源黑体" panose="020B0500000000000000" charset="-122"/>
                <a:ea typeface="思源黑体" panose="020B0500000000000000" charset="-122"/>
              </a:rPr>
              <a:t>2022届浙江理工大学大学生程序设计竞赛一等奖</a:t>
            </a:r>
            <a:endParaRPr lang="en-US" sz="1800">
              <a:solidFill>
                <a:srgbClr val="000000"/>
              </a:solidFill>
              <a:latin typeface="思源黑体" panose="020B0500000000000000" charset="-122"/>
              <a:ea typeface="思源黑体" panose="020B0500000000000000" charset="-122"/>
            </a:endParaRPr>
          </a:p>
          <a:p>
            <a:pPr marL="443865" lvl="2" indent="-147955" algn="l">
              <a:lnSpc>
                <a:spcPts val="2940"/>
              </a:lnSpc>
              <a:buFont typeface="Arial" panose="020B0604020202020204"/>
              <a:buChar char="⚬"/>
            </a:pPr>
            <a:r>
              <a:rPr lang="en-US" sz="1800">
                <a:solidFill>
                  <a:srgbClr val="000000"/>
                </a:solidFill>
                <a:latin typeface="思源黑体" panose="020B0500000000000000" charset="-122"/>
                <a:ea typeface="思源黑体" panose="020B0500000000000000" charset="-122"/>
              </a:rPr>
              <a:t>蓝桥杯C/C++组省赛二等奖</a:t>
            </a:r>
            <a:endParaRPr lang="en-US" sz="1800">
              <a:solidFill>
                <a:srgbClr val="000000"/>
              </a:solidFill>
              <a:latin typeface="思源黑体" panose="020B0500000000000000" charset="-122"/>
              <a:ea typeface="思源黑体" panose="020B0500000000000000" charset="-122"/>
            </a:endParaRPr>
          </a:p>
          <a:p>
            <a:pPr marL="443865" lvl="2" indent="-147955" algn="l">
              <a:lnSpc>
                <a:spcPts val="2940"/>
              </a:lnSpc>
              <a:buFont typeface="Arial" panose="020B0604020202020204"/>
              <a:buChar char="⚬"/>
            </a:pPr>
            <a:r>
              <a:rPr lang="en-US" sz="1800">
                <a:solidFill>
                  <a:srgbClr val="000000"/>
                </a:solidFill>
                <a:ea typeface="思源黑体" panose="020B0500000000000000" charset="-122"/>
              </a:rPr>
              <a:t>曾获校级二等奖学金</a:t>
            </a:r>
            <a:endParaRPr lang="en-US" sz="1800">
              <a:solidFill>
                <a:srgbClr val="000000"/>
              </a:solidFill>
              <a:ea typeface="思源黑体" panose="020B0500000000000000" charset="-122"/>
            </a:endParaRPr>
          </a:p>
        </p:txBody>
      </p:sp>
      <p:grpSp>
        <p:nvGrpSpPr>
          <p:cNvPr id="20" name="Group 20"/>
          <p:cNvGrpSpPr/>
          <p:nvPr/>
        </p:nvGrpSpPr>
        <p:grpSpPr>
          <a:xfrm rot="0">
            <a:off x="7168690" y="2227523"/>
            <a:ext cx="5164461" cy="1890535"/>
            <a:chOff x="0" y="0"/>
            <a:chExt cx="6885948" cy="2520713"/>
          </a:xfrm>
        </p:grpSpPr>
        <p:sp>
          <p:nvSpPr>
            <p:cNvPr id="21" name="Freeform 21"/>
            <p:cNvSpPr/>
            <p:nvPr/>
          </p:nvSpPr>
          <p:spPr>
            <a:xfrm>
              <a:off x="0" y="0"/>
              <a:ext cx="1764497" cy="2520713"/>
            </a:xfrm>
            <a:custGeom>
              <a:avLst/>
              <a:gdLst/>
              <a:ahLst/>
              <a:cxnLst/>
              <a:rect l="l" t="t" r="r" b="b"/>
              <a:pathLst>
                <a:path w="1764497" h="2520713">
                  <a:moveTo>
                    <a:pt x="0" y="0"/>
                  </a:moveTo>
                  <a:lnTo>
                    <a:pt x="1764497" y="0"/>
                  </a:lnTo>
                  <a:lnTo>
                    <a:pt x="1764497" y="2520713"/>
                  </a:lnTo>
                  <a:lnTo>
                    <a:pt x="0" y="2520713"/>
                  </a:lnTo>
                  <a:lnTo>
                    <a:pt x="0" y="0"/>
                  </a:lnTo>
                  <a:close/>
                </a:path>
              </a:pathLst>
            </a:custGeom>
            <a:blipFill>
              <a:blip r:embed="rId3"/>
              <a:stretch>
                <a:fillRect/>
              </a:stretch>
            </a:blipFill>
          </p:spPr>
        </p:sp>
        <p:sp>
          <p:nvSpPr>
            <p:cNvPr id="22" name="TextBox 22"/>
            <p:cNvSpPr txBox="1"/>
            <p:nvPr/>
          </p:nvSpPr>
          <p:spPr>
            <a:xfrm>
              <a:off x="1764497" y="762354"/>
              <a:ext cx="4580731" cy="1430020"/>
            </a:xfrm>
            <a:prstGeom prst="rect">
              <a:avLst/>
            </a:prstGeom>
          </p:spPr>
          <p:txBody>
            <a:bodyPr lIns="0" tIns="0" rIns="0" bIns="0" rtlCol="0" anchor="t">
              <a:spAutoFit/>
            </a:bodyPr>
            <a:lstStyle/>
            <a:p>
              <a:pPr marL="443865" lvl="2" indent="-147955" algn="l">
                <a:lnSpc>
                  <a:spcPts val="2940"/>
                </a:lnSpc>
                <a:buFont typeface="Arial" panose="020B0604020202020204"/>
                <a:buChar char="⚬"/>
              </a:pPr>
              <a:r>
                <a:rPr lang="en-US" sz="1800">
                  <a:solidFill>
                    <a:srgbClr val="000000"/>
                  </a:solidFill>
                  <a:ea typeface="思源黑体" panose="020B0500000000000000" charset="-122"/>
                </a:rPr>
                <a:t>社会积极分子</a:t>
              </a:r>
              <a:endParaRPr lang="en-US" sz="1800">
                <a:solidFill>
                  <a:srgbClr val="000000"/>
                </a:solidFill>
                <a:ea typeface="思源黑体" panose="020B0500000000000000" charset="-122"/>
              </a:endParaRPr>
            </a:p>
            <a:p>
              <a:pPr marL="443865" lvl="2" indent="-147955" algn="l">
                <a:lnSpc>
                  <a:spcPts val="2940"/>
                </a:lnSpc>
                <a:buFont typeface="Arial" panose="020B0604020202020204"/>
                <a:buChar char="⚬"/>
              </a:pPr>
              <a:r>
                <a:rPr lang="en-US" sz="1800">
                  <a:solidFill>
                    <a:srgbClr val="000000"/>
                  </a:solidFill>
                  <a:ea typeface="思源黑体" panose="020B0500000000000000" charset="-122"/>
                </a:rPr>
                <a:t>优秀志愿者</a:t>
              </a:r>
              <a:endParaRPr lang="en-US" sz="1800">
                <a:solidFill>
                  <a:srgbClr val="000000"/>
                </a:solidFill>
                <a:ea typeface="思源黑体" panose="020B0500000000000000" charset="-122"/>
              </a:endParaRPr>
            </a:p>
            <a:p>
              <a:pPr marL="443865" lvl="2" indent="-147955" algn="l">
                <a:lnSpc>
                  <a:spcPts val="2940"/>
                </a:lnSpc>
                <a:buFont typeface="Arial" panose="020B0604020202020204"/>
                <a:buChar char="⚬"/>
              </a:pPr>
              <a:r>
                <a:rPr lang="en-US" sz="1800">
                  <a:solidFill>
                    <a:srgbClr val="000000"/>
                  </a:solidFill>
                  <a:ea typeface="思源黑体" panose="020B0500000000000000" charset="-122"/>
                </a:rPr>
                <a:t>曾获校级一等奖学金</a:t>
              </a:r>
              <a:endParaRPr lang="en-US" sz="1800">
                <a:solidFill>
                  <a:srgbClr val="000000"/>
                </a:solidFill>
                <a:ea typeface="思源黑体" panose="020B0500000000000000" charset="-122"/>
              </a:endParaRPr>
            </a:p>
          </p:txBody>
        </p:sp>
        <p:grpSp>
          <p:nvGrpSpPr>
            <p:cNvPr id="23" name="Group 23"/>
            <p:cNvGrpSpPr/>
            <p:nvPr/>
          </p:nvGrpSpPr>
          <p:grpSpPr>
            <a:xfrm rot="0">
              <a:off x="2021156" y="38100"/>
              <a:ext cx="3208931" cy="657613"/>
              <a:chOff x="0" y="0"/>
              <a:chExt cx="633863" cy="129899"/>
            </a:xfrm>
          </p:grpSpPr>
          <p:sp>
            <p:nvSpPr>
              <p:cNvPr id="24" name="Freeform 24"/>
              <p:cNvSpPr/>
              <p:nvPr/>
            </p:nvSpPr>
            <p:spPr>
              <a:xfrm>
                <a:off x="0" y="0"/>
                <a:ext cx="633863" cy="129899"/>
              </a:xfrm>
              <a:custGeom>
                <a:avLst/>
                <a:gdLst/>
                <a:ahLst/>
                <a:cxnLst/>
                <a:rect l="l" t="t" r="r" b="b"/>
                <a:pathLst>
                  <a:path w="633863" h="129899">
                    <a:moveTo>
                      <a:pt x="0" y="0"/>
                    </a:moveTo>
                    <a:lnTo>
                      <a:pt x="633863" y="0"/>
                    </a:lnTo>
                    <a:lnTo>
                      <a:pt x="633863" y="129899"/>
                    </a:lnTo>
                    <a:lnTo>
                      <a:pt x="0" y="129899"/>
                    </a:lnTo>
                    <a:close/>
                  </a:path>
                </a:pathLst>
              </a:custGeom>
              <a:solidFill>
                <a:srgbClr val="428CE4"/>
              </a:solidFill>
            </p:spPr>
          </p:sp>
          <p:sp>
            <p:nvSpPr>
              <p:cNvPr id="25" name="TextBox 25"/>
              <p:cNvSpPr txBox="1"/>
              <p:nvPr/>
            </p:nvSpPr>
            <p:spPr>
              <a:xfrm>
                <a:off x="0" y="-85725"/>
                <a:ext cx="633863" cy="215624"/>
              </a:xfrm>
              <a:prstGeom prst="rect">
                <a:avLst/>
              </a:prstGeom>
            </p:spPr>
            <p:txBody>
              <a:bodyPr lIns="50800" tIns="50800" rIns="50800" bIns="50800" rtlCol="0" anchor="ctr"/>
              <a:lstStyle/>
              <a:p>
                <a:pPr algn="ctr">
                  <a:lnSpc>
                    <a:spcPts val="3415"/>
                  </a:lnSpc>
                </a:pPr>
              </a:p>
            </p:txBody>
          </p:sp>
        </p:grpSp>
        <p:sp>
          <p:nvSpPr>
            <p:cNvPr id="26" name="TextBox 26"/>
            <p:cNvSpPr txBox="1"/>
            <p:nvPr/>
          </p:nvSpPr>
          <p:spPr>
            <a:xfrm>
              <a:off x="2021156" y="95785"/>
              <a:ext cx="3208931" cy="467383"/>
            </a:xfrm>
            <a:prstGeom prst="rect">
              <a:avLst/>
            </a:prstGeom>
          </p:spPr>
          <p:txBody>
            <a:bodyPr lIns="0" tIns="0" rIns="0" bIns="0" rtlCol="0" anchor="t">
              <a:spAutoFit/>
            </a:bodyPr>
            <a:lstStyle/>
            <a:p>
              <a:pPr algn="ctr">
                <a:lnSpc>
                  <a:spcPts val="3250"/>
                </a:lnSpc>
              </a:pPr>
              <a:r>
                <a:rPr lang="en-US" sz="1900">
                  <a:solidFill>
                    <a:srgbClr val="FFFFFF"/>
                  </a:solidFill>
                  <a:ea typeface="思源黑体 Bold" panose="020B0800000000000000" charset="-122"/>
                </a:rPr>
                <a:t>产品经理</a:t>
              </a:r>
              <a:endParaRPr lang="en-US" sz="1900">
                <a:solidFill>
                  <a:srgbClr val="FFFFFF"/>
                </a:solidFill>
                <a:ea typeface="思源黑体 Bold" panose="020B0800000000000000" charset="-122"/>
              </a:endParaRPr>
            </a:p>
          </p:txBody>
        </p:sp>
        <p:grpSp>
          <p:nvGrpSpPr>
            <p:cNvPr id="27" name="Group 27"/>
            <p:cNvGrpSpPr/>
            <p:nvPr/>
          </p:nvGrpSpPr>
          <p:grpSpPr>
            <a:xfrm rot="0">
              <a:off x="5230086" y="38100"/>
              <a:ext cx="1655861" cy="657613"/>
              <a:chOff x="0" y="0"/>
              <a:chExt cx="327084" cy="129899"/>
            </a:xfrm>
          </p:grpSpPr>
          <p:sp>
            <p:nvSpPr>
              <p:cNvPr id="28" name="Freeform 28"/>
              <p:cNvSpPr/>
              <p:nvPr/>
            </p:nvSpPr>
            <p:spPr>
              <a:xfrm>
                <a:off x="0" y="0"/>
                <a:ext cx="327084" cy="129899"/>
              </a:xfrm>
              <a:custGeom>
                <a:avLst/>
                <a:gdLst/>
                <a:ahLst/>
                <a:cxnLst/>
                <a:rect l="l" t="t" r="r" b="b"/>
                <a:pathLst>
                  <a:path w="327084" h="129899">
                    <a:moveTo>
                      <a:pt x="0" y="0"/>
                    </a:moveTo>
                    <a:lnTo>
                      <a:pt x="327084" y="0"/>
                    </a:lnTo>
                    <a:lnTo>
                      <a:pt x="327084" y="129899"/>
                    </a:lnTo>
                    <a:lnTo>
                      <a:pt x="0" y="129899"/>
                    </a:lnTo>
                    <a:close/>
                  </a:path>
                </a:pathLst>
              </a:custGeom>
              <a:solidFill>
                <a:srgbClr val="E4E4E4"/>
              </a:solidFill>
            </p:spPr>
          </p:sp>
          <p:sp>
            <p:nvSpPr>
              <p:cNvPr id="29" name="TextBox 29"/>
              <p:cNvSpPr txBox="1"/>
              <p:nvPr/>
            </p:nvSpPr>
            <p:spPr>
              <a:xfrm>
                <a:off x="0" y="-85725"/>
                <a:ext cx="327084" cy="215624"/>
              </a:xfrm>
              <a:prstGeom prst="rect">
                <a:avLst/>
              </a:prstGeom>
            </p:spPr>
            <p:txBody>
              <a:bodyPr lIns="50800" tIns="50800" rIns="50800" bIns="50800" rtlCol="0" anchor="ctr"/>
              <a:lstStyle/>
              <a:p>
                <a:pPr algn="ctr">
                  <a:lnSpc>
                    <a:spcPts val="3415"/>
                  </a:lnSpc>
                </a:pPr>
              </a:p>
            </p:txBody>
          </p:sp>
        </p:grpSp>
        <p:sp>
          <p:nvSpPr>
            <p:cNvPr id="30" name="TextBox 30"/>
            <p:cNvSpPr txBox="1"/>
            <p:nvPr/>
          </p:nvSpPr>
          <p:spPr>
            <a:xfrm>
              <a:off x="5407307" y="61401"/>
              <a:ext cx="1314631" cy="496711"/>
            </a:xfrm>
            <a:prstGeom prst="rect">
              <a:avLst/>
            </a:prstGeom>
          </p:spPr>
          <p:txBody>
            <a:bodyPr lIns="0" tIns="0" rIns="0" bIns="0" rtlCol="0" anchor="t">
              <a:spAutoFit/>
            </a:bodyPr>
            <a:lstStyle/>
            <a:p>
              <a:pPr algn="ctr">
                <a:lnSpc>
                  <a:spcPts val="3545"/>
                </a:lnSpc>
              </a:pPr>
              <a:r>
                <a:rPr lang="en-US" sz="1900">
                  <a:solidFill>
                    <a:srgbClr val="000000"/>
                  </a:solidFill>
                  <a:ea typeface="思源黑体 Bold" panose="020B0800000000000000" charset="-122"/>
                </a:rPr>
                <a:t>方嘉瑜</a:t>
              </a:r>
              <a:endParaRPr lang="en-US" sz="1900">
                <a:solidFill>
                  <a:srgbClr val="000000"/>
                </a:solidFill>
                <a:ea typeface="思源黑体 Bold" panose="020B0800000000000000" charset="-122"/>
              </a:endParaRPr>
            </a:p>
          </p:txBody>
        </p:sp>
      </p:grpSp>
      <p:grpSp>
        <p:nvGrpSpPr>
          <p:cNvPr id="31" name="Group 31"/>
          <p:cNvGrpSpPr/>
          <p:nvPr/>
        </p:nvGrpSpPr>
        <p:grpSpPr>
          <a:xfrm rot="0">
            <a:off x="1582568" y="5226228"/>
            <a:ext cx="5180071" cy="1664679"/>
            <a:chOff x="0" y="0"/>
            <a:chExt cx="6906761" cy="2219572"/>
          </a:xfrm>
        </p:grpSpPr>
        <p:sp>
          <p:nvSpPr>
            <p:cNvPr id="32" name="TextBox 32"/>
            <p:cNvSpPr txBox="1"/>
            <p:nvPr/>
          </p:nvSpPr>
          <p:spPr>
            <a:xfrm>
              <a:off x="1853573" y="843086"/>
              <a:ext cx="5053188" cy="934720"/>
            </a:xfrm>
            <a:prstGeom prst="rect">
              <a:avLst/>
            </a:prstGeom>
          </p:spPr>
          <p:txBody>
            <a:bodyPr lIns="0" tIns="0" rIns="0" bIns="0" rtlCol="0" anchor="t">
              <a:spAutoFit/>
            </a:bodyPr>
            <a:lstStyle/>
            <a:p>
              <a:pPr marL="443865" lvl="2" indent="-147955" algn="l">
                <a:lnSpc>
                  <a:spcPts val="2940"/>
                </a:lnSpc>
                <a:buFont typeface="Arial" panose="020B0604020202020204"/>
                <a:buChar char="⚬"/>
              </a:pPr>
              <a:r>
                <a:rPr lang="en-US" sz="1800">
                  <a:solidFill>
                    <a:srgbClr val="000000"/>
                  </a:solidFill>
                  <a:latin typeface="思源黑体" panose="020B0500000000000000" charset="-122"/>
                  <a:ea typeface="思源黑体" panose="020B0500000000000000" charset="-122"/>
                </a:rPr>
                <a:t>蓝桥杯C组省赛3等奖</a:t>
              </a:r>
              <a:endParaRPr lang="en-US" sz="1800">
                <a:solidFill>
                  <a:srgbClr val="000000"/>
                </a:solidFill>
                <a:latin typeface="思源黑体" panose="020B0500000000000000" charset="-122"/>
                <a:ea typeface="思源黑体" panose="020B0500000000000000" charset="-122"/>
              </a:endParaRPr>
            </a:p>
            <a:p>
              <a:pPr marL="443865" lvl="2" indent="-147955" algn="l">
                <a:lnSpc>
                  <a:spcPts val="2940"/>
                </a:lnSpc>
                <a:buFont typeface="Arial" panose="020B0604020202020204"/>
                <a:buChar char="⚬"/>
              </a:pPr>
              <a:r>
                <a:rPr lang="en-US" sz="1800">
                  <a:solidFill>
                    <a:srgbClr val="000000"/>
                  </a:solidFill>
                  <a:latin typeface="思源黑体" panose="020B0500000000000000" charset="-122"/>
                  <a:ea typeface="思源黑体" panose="020B0500000000000000" charset="-122"/>
                </a:rPr>
                <a:t>mathorcup杯3等奖</a:t>
              </a:r>
              <a:endParaRPr lang="en-US" sz="1800">
                <a:solidFill>
                  <a:srgbClr val="000000"/>
                </a:solidFill>
                <a:latin typeface="思源黑体" panose="020B0500000000000000" charset="-122"/>
                <a:ea typeface="思源黑体" panose="020B0500000000000000" charset="-122"/>
              </a:endParaRPr>
            </a:p>
          </p:txBody>
        </p:sp>
        <p:sp>
          <p:nvSpPr>
            <p:cNvPr id="33" name="Freeform 33"/>
            <p:cNvSpPr/>
            <p:nvPr/>
          </p:nvSpPr>
          <p:spPr>
            <a:xfrm>
              <a:off x="0" y="0"/>
              <a:ext cx="1775657" cy="2219572"/>
            </a:xfrm>
            <a:custGeom>
              <a:avLst/>
              <a:gdLst/>
              <a:ahLst/>
              <a:cxnLst/>
              <a:rect l="l" t="t" r="r" b="b"/>
              <a:pathLst>
                <a:path w="1775657" h="2219572">
                  <a:moveTo>
                    <a:pt x="0" y="0"/>
                  </a:moveTo>
                  <a:lnTo>
                    <a:pt x="1775657" y="0"/>
                  </a:lnTo>
                  <a:lnTo>
                    <a:pt x="1775657" y="2219572"/>
                  </a:lnTo>
                  <a:lnTo>
                    <a:pt x="0" y="2219572"/>
                  </a:lnTo>
                  <a:lnTo>
                    <a:pt x="0" y="0"/>
                  </a:lnTo>
                  <a:close/>
                </a:path>
              </a:pathLst>
            </a:custGeom>
            <a:blipFill>
              <a:blip r:embed="rId4"/>
              <a:stretch>
                <a:fillRect t="-124" b="-124"/>
              </a:stretch>
            </a:blipFill>
          </p:spPr>
        </p:sp>
        <p:grpSp>
          <p:nvGrpSpPr>
            <p:cNvPr id="34" name="Group 34"/>
            <p:cNvGrpSpPr/>
            <p:nvPr/>
          </p:nvGrpSpPr>
          <p:grpSpPr>
            <a:xfrm rot="0">
              <a:off x="2076641" y="0"/>
              <a:ext cx="2275960" cy="657613"/>
              <a:chOff x="0" y="0"/>
              <a:chExt cx="449572" cy="129899"/>
            </a:xfrm>
          </p:grpSpPr>
          <p:sp>
            <p:nvSpPr>
              <p:cNvPr id="35" name="Freeform 35"/>
              <p:cNvSpPr/>
              <p:nvPr/>
            </p:nvSpPr>
            <p:spPr>
              <a:xfrm>
                <a:off x="0" y="0"/>
                <a:ext cx="449572" cy="129899"/>
              </a:xfrm>
              <a:custGeom>
                <a:avLst/>
                <a:gdLst/>
                <a:ahLst/>
                <a:cxnLst/>
                <a:rect l="l" t="t" r="r" b="b"/>
                <a:pathLst>
                  <a:path w="449572" h="129899">
                    <a:moveTo>
                      <a:pt x="0" y="0"/>
                    </a:moveTo>
                    <a:lnTo>
                      <a:pt x="449572" y="0"/>
                    </a:lnTo>
                    <a:lnTo>
                      <a:pt x="449572" y="129899"/>
                    </a:lnTo>
                    <a:lnTo>
                      <a:pt x="0" y="129899"/>
                    </a:lnTo>
                    <a:close/>
                  </a:path>
                </a:pathLst>
              </a:custGeom>
              <a:solidFill>
                <a:srgbClr val="428CE4"/>
              </a:solidFill>
            </p:spPr>
          </p:sp>
          <p:sp>
            <p:nvSpPr>
              <p:cNvPr id="36" name="TextBox 36"/>
              <p:cNvSpPr txBox="1"/>
              <p:nvPr/>
            </p:nvSpPr>
            <p:spPr>
              <a:xfrm>
                <a:off x="0" y="-85725"/>
                <a:ext cx="449572" cy="215624"/>
              </a:xfrm>
              <a:prstGeom prst="rect">
                <a:avLst/>
              </a:prstGeom>
            </p:spPr>
            <p:txBody>
              <a:bodyPr lIns="50800" tIns="50800" rIns="50800" bIns="50800" rtlCol="0" anchor="ctr"/>
              <a:lstStyle/>
              <a:p>
                <a:pPr algn="ctr">
                  <a:lnSpc>
                    <a:spcPts val="3415"/>
                  </a:lnSpc>
                </a:pPr>
              </a:p>
            </p:txBody>
          </p:sp>
        </p:grpSp>
        <p:sp>
          <p:nvSpPr>
            <p:cNvPr id="37" name="TextBox 37"/>
            <p:cNvSpPr txBox="1"/>
            <p:nvPr/>
          </p:nvSpPr>
          <p:spPr>
            <a:xfrm>
              <a:off x="2003869" y="51876"/>
              <a:ext cx="2421503" cy="467383"/>
            </a:xfrm>
            <a:prstGeom prst="rect">
              <a:avLst/>
            </a:prstGeom>
          </p:spPr>
          <p:txBody>
            <a:bodyPr lIns="0" tIns="0" rIns="0" bIns="0" rtlCol="0" anchor="t">
              <a:spAutoFit/>
            </a:bodyPr>
            <a:lstStyle/>
            <a:p>
              <a:pPr algn="ctr">
                <a:lnSpc>
                  <a:spcPts val="3250"/>
                </a:lnSpc>
              </a:pPr>
              <a:r>
                <a:rPr lang="en-US" sz="1900">
                  <a:solidFill>
                    <a:srgbClr val="FFFFFF"/>
                  </a:solidFill>
                  <a:ea typeface="思源黑体 Bold" panose="020B0800000000000000" charset="-122"/>
                </a:rPr>
                <a:t>技术员</a:t>
              </a:r>
              <a:endParaRPr lang="en-US" sz="1900">
                <a:solidFill>
                  <a:srgbClr val="FFFFFF"/>
                </a:solidFill>
                <a:ea typeface="思源黑体 Bold" panose="020B0800000000000000" charset="-122"/>
              </a:endParaRPr>
            </a:p>
          </p:txBody>
        </p:sp>
        <p:grpSp>
          <p:nvGrpSpPr>
            <p:cNvPr id="38" name="Group 38"/>
            <p:cNvGrpSpPr/>
            <p:nvPr/>
          </p:nvGrpSpPr>
          <p:grpSpPr>
            <a:xfrm rot="0">
              <a:off x="4352601" y="0"/>
              <a:ext cx="1655861" cy="657613"/>
              <a:chOff x="0" y="0"/>
              <a:chExt cx="327084" cy="129899"/>
            </a:xfrm>
          </p:grpSpPr>
          <p:sp>
            <p:nvSpPr>
              <p:cNvPr id="39" name="Freeform 39"/>
              <p:cNvSpPr/>
              <p:nvPr/>
            </p:nvSpPr>
            <p:spPr>
              <a:xfrm>
                <a:off x="0" y="0"/>
                <a:ext cx="327084" cy="129899"/>
              </a:xfrm>
              <a:custGeom>
                <a:avLst/>
                <a:gdLst/>
                <a:ahLst/>
                <a:cxnLst/>
                <a:rect l="l" t="t" r="r" b="b"/>
                <a:pathLst>
                  <a:path w="327084" h="129899">
                    <a:moveTo>
                      <a:pt x="0" y="0"/>
                    </a:moveTo>
                    <a:lnTo>
                      <a:pt x="327084" y="0"/>
                    </a:lnTo>
                    <a:lnTo>
                      <a:pt x="327084" y="129899"/>
                    </a:lnTo>
                    <a:lnTo>
                      <a:pt x="0" y="129899"/>
                    </a:lnTo>
                    <a:close/>
                  </a:path>
                </a:pathLst>
              </a:custGeom>
              <a:solidFill>
                <a:srgbClr val="E4E4E4"/>
              </a:solidFill>
            </p:spPr>
          </p:sp>
          <p:sp>
            <p:nvSpPr>
              <p:cNvPr id="40" name="TextBox 40"/>
              <p:cNvSpPr txBox="1"/>
              <p:nvPr/>
            </p:nvSpPr>
            <p:spPr>
              <a:xfrm>
                <a:off x="0" y="-85725"/>
                <a:ext cx="327084" cy="215624"/>
              </a:xfrm>
              <a:prstGeom prst="rect">
                <a:avLst/>
              </a:prstGeom>
            </p:spPr>
            <p:txBody>
              <a:bodyPr lIns="50800" tIns="50800" rIns="50800" bIns="50800" rtlCol="0" anchor="ctr"/>
              <a:lstStyle/>
              <a:p>
                <a:pPr algn="ctr">
                  <a:lnSpc>
                    <a:spcPts val="3415"/>
                  </a:lnSpc>
                </a:pPr>
              </a:p>
            </p:txBody>
          </p:sp>
        </p:grpSp>
        <p:sp>
          <p:nvSpPr>
            <p:cNvPr id="41" name="TextBox 41"/>
            <p:cNvSpPr txBox="1"/>
            <p:nvPr/>
          </p:nvSpPr>
          <p:spPr>
            <a:xfrm>
              <a:off x="4529821" y="23301"/>
              <a:ext cx="1314631" cy="496711"/>
            </a:xfrm>
            <a:prstGeom prst="rect">
              <a:avLst/>
            </a:prstGeom>
          </p:spPr>
          <p:txBody>
            <a:bodyPr lIns="0" tIns="0" rIns="0" bIns="0" rtlCol="0" anchor="t">
              <a:spAutoFit/>
            </a:bodyPr>
            <a:lstStyle/>
            <a:p>
              <a:pPr algn="ctr">
                <a:lnSpc>
                  <a:spcPts val="3545"/>
                </a:lnSpc>
              </a:pPr>
              <a:r>
                <a:rPr lang="en-US" sz="1900">
                  <a:solidFill>
                    <a:srgbClr val="000000"/>
                  </a:solidFill>
                  <a:ea typeface="思源黑体 Bold" panose="020B0800000000000000" charset="-122"/>
                </a:rPr>
                <a:t>金坤东</a:t>
              </a:r>
              <a:endParaRPr lang="en-US" sz="1900">
                <a:solidFill>
                  <a:srgbClr val="000000"/>
                </a:solidFill>
                <a:ea typeface="思源黑体 Bold" panose="020B0800000000000000" charset="-122"/>
              </a:endParaRPr>
            </a:p>
          </p:txBody>
        </p:sp>
      </p:grpSp>
      <p:grpSp>
        <p:nvGrpSpPr>
          <p:cNvPr id="42" name="Group 42"/>
          <p:cNvGrpSpPr/>
          <p:nvPr/>
        </p:nvGrpSpPr>
        <p:grpSpPr>
          <a:xfrm rot="0">
            <a:off x="12636878" y="2227523"/>
            <a:ext cx="5212304" cy="3741346"/>
            <a:chOff x="0" y="0"/>
            <a:chExt cx="6949738" cy="4988461"/>
          </a:xfrm>
        </p:grpSpPr>
        <p:sp>
          <p:nvSpPr>
            <p:cNvPr id="43" name="TextBox 43"/>
            <p:cNvSpPr txBox="1"/>
            <p:nvPr/>
          </p:nvSpPr>
          <p:spPr>
            <a:xfrm>
              <a:off x="1878687" y="810584"/>
              <a:ext cx="5071051" cy="4177877"/>
            </a:xfrm>
            <a:prstGeom prst="rect">
              <a:avLst/>
            </a:prstGeom>
          </p:spPr>
          <p:txBody>
            <a:bodyPr lIns="0" tIns="0" rIns="0" bIns="0" rtlCol="0" anchor="t">
              <a:spAutoFit/>
            </a:bodyPr>
            <a:lstStyle/>
            <a:p>
              <a:pPr marL="433070" lvl="2" indent="-144145" algn="l">
                <a:lnSpc>
                  <a:spcPts val="2800"/>
                </a:lnSpc>
                <a:buFont typeface="Arial" panose="020B0604020202020204"/>
                <a:buChar char="⚬"/>
              </a:pPr>
              <a:r>
                <a:rPr lang="en-US" sz="1800">
                  <a:solidFill>
                    <a:srgbClr val="000000"/>
                  </a:solidFill>
                  <a:latin typeface="思源黑体" panose="020B0500000000000000" charset="-122"/>
                  <a:ea typeface="思源黑体" panose="020B0500000000000000" charset="-122"/>
                </a:rPr>
                <a:t>全国高校第十七届“金法槌杯”模拟法庭大赛三等奖</a:t>
              </a:r>
              <a:endParaRPr lang="en-US" sz="1800">
                <a:solidFill>
                  <a:srgbClr val="000000"/>
                </a:solidFill>
                <a:latin typeface="思源黑体" panose="020B0500000000000000" charset="-122"/>
                <a:ea typeface="思源黑体" panose="020B0500000000000000" charset="-122"/>
              </a:endParaRPr>
            </a:p>
            <a:p>
              <a:pPr marL="433070" lvl="2" indent="-144145" algn="l">
                <a:lnSpc>
                  <a:spcPts val="2800"/>
                </a:lnSpc>
                <a:buFont typeface="Arial" panose="020B0604020202020204"/>
                <a:buChar char="⚬"/>
              </a:pPr>
              <a:r>
                <a:rPr lang="en-US" sz="1800">
                  <a:solidFill>
                    <a:srgbClr val="000000"/>
                  </a:solidFill>
                  <a:latin typeface="思源黑体" panose="020B0500000000000000" charset="-122"/>
                  <a:ea typeface="思源黑体" panose="020B0500000000000000" charset="-122"/>
                </a:rPr>
                <a:t>浙江理工大学第八届互联网+创新创业大赛院级一等奖</a:t>
              </a:r>
              <a:endParaRPr lang="en-US" sz="1800">
                <a:solidFill>
                  <a:srgbClr val="000000"/>
                </a:solidFill>
                <a:latin typeface="思源黑体" panose="020B0500000000000000" charset="-122"/>
                <a:ea typeface="思源黑体" panose="020B0500000000000000" charset="-122"/>
              </a:endParaRPr>
            </a:p>
            <a:p>
              <a:pPr marL="433070" lvl="2" indent="-144145" algn="l">
                <a:lnSpc>
                  <a:spcPts val="2800"/>
                </a:lnSpc>
                <a:buFont typeface="Arial" panose="020B0604020202020204"/>
                <a:buChar char="⚬"/>
              </a:pPr>
              <a:r>
                <a:rPr lang="en-US" sz="1800">
                  <a:solidFill>
                    <a:srgbClr val="000000"/>
                  </a:solidFill>
                  <a:latin typeface="思源黑体" panose="020B0500000000000000" charset="-122"/>
                  <a:ea typeface="思源黑体" panose="020B0500000000000000" charset="-122"/>
                </a:rPr>
                <a:t>浙江理工大学2021年本科生创新计划一般立项</a:t>
              </a:r>
              <a:endParaRPr lang="en-US" sz="1800">
                <a:solidFill>
                  <a:srgbClr val="000000"/>
                </a:solidFill>
                <a:latin typeface="思源黑体" panose="020B0500000000000000" charset="-122"/>
                <a:ea typeface="思源黑体" panose="020B0500000000000000" charset="-122"/>
              </a:endParaRPr>
            </a:p>
            <a:p>
              <a:pPr marL="433070" lvl="2" indent="-144145" algn="l">
                <a:lnSpc>
                  <a:spcPts val="2800"/>
                </a:lnSpc>
                <a:buFont typeface="Arial" panose="020B0604020202020204"/>
                <a:buChar char="⚬"/>
              </a:pPr>
              <a:r>
                <a:rPr lang="en-US" sz="1800">
                  <a:solidFill>
                    <a:srgbClr val="000000"/>
                  </a:solidFill>
                  <a:latin typeface="思源黑体" panose="020B0500000000000000" charset="-122"/>
                  <a:ea typeface="思源黑体" panose="020B0500000000000000" charset="-122"/>
                </a:rPr>
                <a:t>浙江理工大学2023年“挑战杯”大学生课外学术科技作品竞赛校级三等奖</a:t>
              </a:r>
              <a:endParaRPr lang="en-US" sz="1800">
                <a:solidFill>
                  <a:srgbClr val="000000"/>
                </a:solidFill>
                <a:latin typeface="思源黑体" panose="020B0500000000000000" charset="-122"/>
                <a:ea typeface="思源黑体" panose="020B0500000000000000" charset="-122"/>
              </a:endParaRPr>
            </a:p>
          </p:txBody>
        </p:sp>
        <p:sp>
          <p:nvSpPr>
            <p:cNvPr id="44" name="Freeform 44"/>
            <p:cNvSpPr/>
            <p:nvPr/>
          </p:nvSpPr>
          <p:spPr>
            <a:xfrm flipH="1">
              <a:off x="0" y="0"/>
              <a:ext cx="1764497" cy="2470296"/>
            </a:xfrm>
            <a:custGeom>
              <a:avLst/>
              <a:gdLst/>
              <a:ahLst/>
              <a:cxnLst/>
              <a:rect l="l" t="t" r="r" b="b"/>
              <a:pathLst>
                <a:path w="1764497" h="2470296">
                  <a:moveTo>
                    <a:pt x="1764497" y="0"/>
                  </a:moveTo>
                  <a:lnTo>
                    <a:pt x="0" y="0"/>
                  </a:lnTo>
                  <a:lnTo>
                    <a:pt x="0" y="2470296"/>
                  </a:lnTo>
                  <a:lnTo>
                    <a:pt x="1764497" y="2470296"/>
                  </a:lnTo>
                  <a:lnTo>
                    <a:pt x="1764497" y="0"/>
                  </a:lnTo>
                  <a:close/>
                </a:path>
              </a:pathLst>
            </a:custGeom>
            <a:blipFill>
              <a:blip r:embed="rId5"/>
              <a:stretch>
                <a:fillRect t="-24" b="-24"/>
              </a:stretch>
            </a:blipFill>
          </p:spPr>
        </p:sp>
        <p:grpSp>
          <p:nvGrpSpPr>
            <p:cNvPr id="45" name="Group 45"/>
            <p:cNvGrpSpPr/>
            <p:nvPr/>
          </p:nvGrpSpPr>
          <p:grpSpPr>
            <a:xfrm rot="0">
              <a:off x="2065481" y="0"/>
              <a:ext cx="2275960" cy="657613"/>
              <a:chOff x="0" y="0"/>
              <a:chExt cx="449572" cy="129899"/>
            </a:xfrm>
          </p:grpSpPr>
          <p:sp>
            <p:nvSpPr>
              <p:cNvPr id="46" name="Freeform 46"/>
              <p:cNvSpPr/>
              <p:nvPr/>
            </p:nvSpPr>
            <p:spPr>
              <a:xfrm>
                <a:off x="0" y="0"/>
                <a:ext cx="449572" cy="129899"/>
              </a:xfrm>
              <a:custGeom>
                <a:avLst/>
                <a:gdLst/>
                <a:ahLst/>
                <a:cxnLst/>
                <a:rect l="l" t="t" r="r" b="b"/>
                <a:pathLst>
                  <a:path w="449572" h="129899">
                    <a:moveTo>
                      <a:pt x="0" y="0"/>
                    </a:moveTo>
                    <a:lnTo>
                      <a:pt x="449572" y="0"/>
                    </a:lnTo>
                    <a:lnTo>
                      <a:pt x="449572" y="129899"/>
                    </a:lnTo>
                    <a:lnTo>
                      <a:pt x="0" y="129899"/>
                    </a:lnTo>
                    <a:close/>
                  </a:path>
                </a:pathLst>
              </a:custGeom>
              <a:solidFill>
                <a:srgbClr val="428CE4"/>
              </a:solidFill>
            </p:spPr>
          </p:sp>
          <p:sp>
            <p:nvSpPr>
              <p:cNvPr id="47" name="TextBox 47"/>
              <p:cNvSpPr txBox="1"/>
              <p:nvPr/>
            </p:nvSpPr>
            <p:spPr>
              <a:xfrm>
                <a:off x="0" y="-85725"/>
                <a:ext cx="449572" cy="215624"/>
              </a:xfrm>
              <a:prstGeom prst="rect">
                <a:avLst/>
              </a:prstGeom>
            </p:spPr>
            <p:txBody>
              <a:bodyPr lIns="50800" tIns="50800" rIns="50800" bIns="50800" rtlCol="0" anchor="ctr"/>
              <a:lstStyle/>
              <a:p>
                <a:pPr algn="ctr">
                  <a:lnSpc>
                    <a:spcPts val="3415"/>
                  </a:lnSpc>
                </a:pPr>
              </a:p>
            </p:txBody>
          </p:sp>
        </p:grpSp>
        <p:sp>
          <p:nvSpPr>
            <p:cNvPr id="48" name="TextBox 48"/>
            <p:cNvSpPr txBox="1"/>
            <p:nvPr/>
          </p:nvSpPr>
          <p:spPr>
            <a:xfrm>
              <a:off x="1992709" y="51876"/>
              <a:ext cx="2421503" cy="467383"/>
            </a:xfrm>
            <a:prstGeom prst="rect">
              <a:avLst/>
            </a:prstGeom>
          </p:spPr>
          <p:txBody>
            <a:bodyPr lIns="0" tIns="0" rIns="0" bIns="0" rtlCol="0" anchor="t">
              <a:spAutoFit/>
            </a:bodyPr>
            <a:lstStyle/>
            <a:p>
              <a:pPr algn="ctr">
                <a:lnSpc>
                  <a:spcPts val="3250"/>
                </a:lnSpc>
              </a:pPr>
              <a:r>
                <a:rPr lang="en-US" sz="1900">
                  <a:solidFill>
                    <a:srgbClr val="FFFFFF"/>
                  </a:solidFill>
                  <a:ea typeface="思源黑体 Bold" panose="020B0800000000000000" charset="-122"/>
                </a:rPr>
                <a:t>法务</a:t>
              </a:r>
              <a:endParaRPr lang="en-US" sz="1900">
                <a:solidFill>
                  <a:srgbClr val="FFFFFF"/>
                </a:solidFill>
                <a:ea typeface="思源黑体 Bold" panose="020B0800000000000000" charset="-122"/>
              </a:endParaRPr>
            </a:p>
          </p:txBody>
        </p:sp>
        <p:grpSp>
          <p:nvGrpSpPr>
            <p:cNvPr id="49" name="Group 49"/>
            <p:cNvGrpSpPr/>
            <p:nvPr/>
          </p:nvGrpSpPr>
          <p:grpSpPr>
            <a:xfrm rot="0">
              <a:off x="4341441" y="0"/>
              <a:ext cx="1655861" cy="657613"/>
              <a:chOff x="0" y="0"/>
              <a:chExt cx="327084" cy="129899"/>
            </a:xfrm>
          </p:grpSpPr>
          <p:sp>
            <p:nvSpPr>
              <p:cNvPr id="50" name="Freeform 50"/>
              <p:cNvSpPr/>
              <p:nvPr/>
            </p:nvSpPr>
            <p:spPr>
              <a:xfrm>
                <a:off x="0" y="0"/>
                <a:ext cx="327084" cy="129899"/>
              </a:xfrm>
              <a:custGeom>
                <a:avLst/>
                <a:gdLst/>
                <a:ahLst/>
                <a:cxnLst/>
                <a:rect l="l" t="t" r="r" b="b"/>
                <a:pathLst>
                  <a:path w="327084" h="129899">
                    <a:moveTo>
                      <a:pt x="0" y="0"/>
                    </a:moveTo>
                    <a:lnTo>
                      <a:pt x="327084" y="0"/>
                    </a:lnTo>
                    <a:lnTo>
                      <a:pt x="327084" y="129899"/>
                    </a:lnTo>
                    <a:lnTo>
                      <a:pt x="0" y="129899"/>
                    </a:lnTo>
                    <a:close/>
                  </a:path>
                </a:pathLst>
              </a:custGeom>
              <a:solidFill>
                <a:srgbClr val="E4E4E4"/>
              </a:solidFill>
            </p:spPr>
          </p:sp>
          <p:sp>
            <p:nvSpPr>
              <p:cNvPr id="51" name="TextBox 51"/>
              <p:cNvSpPr txBox="1"/>
              <p:nvPr/>
            </p:nvSpPr>
            <p:spPr>
              <a:xfrm>
                <a:off x="0" y="-85725"/>
                <a:ext cx="327084" cy="215624"/>
              </a:xfrm>
              <a:prstGeom prst="rect">
                <a:avLst/>
              </a:prstGeom>
            </p:spPr>
            <p:txBody>
              <a:bodyPr lIns="50800" tIns="50800" rIns="50800" bIns="50800" rtlCol="0" anchor="ctr"/>
              <a:lstStyle/>
              <a:p>
                <a:pPr algn="ctr">
                  <a:lnSpc>
                    <a:spcPts val="3415"/>
                  </a:lnSpc>
                </a:pPr>
              </a:p>
            </p:txBody>
          </p:sp>
        </p:grpSp>
        <p:sp>
          <p:nvSpPr>
            <p:cNvPr id="52" name="TextBox 52"/>
            <p:cNvSpPr txBox="1"/>
            <p:nvPr/>
          </p:nvSpPr>
          <p:spPr>
            <a:xfrm>
              <a:off x="4518661" y="23301"/>
              <a:ext cx="1314631" cy="496711"/>
            </a:xfrm>
            <a:prstGeom prst="rect">
              <a:avLst/>
            </a:prstGeom>
          </p:spPr>
          <p:txBody>
            <a:bodyPr lIns="0" tIns="0" rIns="0" bIns="0" rtlCol="0" anchor="t">
              <a:spAutoFit/>
            </a:bodyPr>
            <a:lstStyle/>
            <a:p>
              <a:pPr algn="ctr">
                <a:lnSpc>
                  <a:spcPts val="3545"/>
                </a:lnSpc>
              </a:pPr>
              <a:r>
                <a:rPr lang="en-US" sz="1900">
                  <a:solidFill>
                    <a:srgbClr val="000000"/>
                  </a:solidFill>
                  <a:ea typeface="思源黑体 Bold" panose="020B0800000000000000" charset="-122"/>
                </a:rPr>
                <a:t>夏宇航</a:t>
              </a:r>
              <a:endParaRPr lang="en-US" sz="1900">
                <a:solidFill>
                  <a:srgbClr val="000000"/>
                </a:solidFill>
                <a:ea typeface="思源黑体 Bold" panose="020B0800000000000000" charset="-122"/>
              </a:endParaRPr>
            </a:p>
          </p:txBody>
        </p:sp>
      </p:grpSp>
      <p:grpSp>
        <p:nvGrpSpPr>
          <p:cNvPr id="53" name="Group 53"/>
          <p:cNvGrpSpPr/>
          <p:nvPr/>
        </p:nvGrpSpPr>
        <p:grpSpPr>
          <a:xfrm rot="0">
            <a:off x="12636878" y="6390669"/>
            <a:ext cx="4952309" cy="1979423"/>
            <a:chOff x="0" y="0"/>
            <a:chExt cx="6603078" cy="2639231"/>
          </a:xfrm>
        </p:grpSpPr>
        <p:sp>
          <p:nvSpPr>
            <p:cNvPr id="54" name="Freeform 54"/>
            <p:cNvSpPr/>
            <p:nvPr/>
          </p:nvSpPr>
          <p:spPr>
            <a:xfrm>
              <a:off x="0" y="0"/>
              <a:ext cx="1870551" cy="2639231"/>
            </a:xfrm>
            <a:custGeom>
              <a:avLst/>
              <a:gdLst/>
              <a:ahLst/>
              <a:cxnLst/>
              <a:rect l="l" t="t" r="r" b="b"/>
              <a:pathLst>
                <a:path w="1870551" h="2639231">
                  <a:moveTo>
                    <a:pt x="0" y="0"/>
                  </a:moveTo>
                  <a:lnTo>
                    <a:pt x="1870551" y="0"/>
                  </a:lnTo>
                  <a:lnTo>
                    <a:pt x="1870551" y="2639231"/>
                  </a:lnTo>
                  <a:lnTo>
                    <a:pt x="0" y="2639231"/>
                  </a:lnTo>
                  <a:lnTo>
                    <a:pt x="0" y="0"/>
                  </a:lnTo>
                  <a:close/>
                </a:path>
              </a:pathLst>
            </a:custGeom>
            <a:blipFill>
              <a:blip r:embed="rId6"/>
              <a:stretch>
                <a:fillRect l="-94" r="-94"/>
              </a:stretch>
            </a:blipFill>
          </p:spPr>
        </p:sp>
        <p:grpSp>
          <p:nvGrpSpPr>
            <p:cNvPr id="55" name="Group 55"/>
            <p:cNvGrpSpPr/>
            <p:nvPr/>
          </p:nvGrpSpPr>
          <p:grpSpPr>
            <a:xfrm rot="0">
              <a:off x="2176014" y="29879"/>
              <a:ext cx="2275960" cy="657613"/>
              <a:chOff x="0" y="0"/>
              <a:chExt cx="449572" cy="129899"/>
            </a:xfrm>
          </p:grpSpPr>
          <p:sp>
            <p:nvSpPr>
              <p:cNvPr id="56" name="Freeform 56"/>
              <p:cNvSpPr/>
              <p:nvPr/>
            </p:nvSpPr>
            <p:spPr>
              <a:xfrm>
                <a:off x="0" y="0"/>
                <a:ext cx="449572" cy="129899"/>
              </a:xfrm>
              <a:custGeom>
                <a:avLst/>
                <a:gdLst/>
                <a:ahLst/>
                <a:cxnLst/>
                <a:rect l="l" t="t" r="r" b="b"/>
                <a:pathLst>
                  <a:path w="449572" h="129899">
                    <a:moveTo>
                      <a:pt x="0" y="0"/>
                    </a:moveTo>
                    <a:lnTo>
                      <a:pt x="449572" y="0"/>
                    </a:lnTo>
                    <a:lnTo>
                      <a:pt x="449572" y="129899"/>
                    </a:lnTo>
                    <a:lnTo>
                      <a:pt x="0" y="129899"/>
                    </a:lnTo>
                    <a:close/>
                  </a:path>
                </a:pathLst>
              </a:custGeom>
              <a:solidFill>
                <a:srgbClr val="428CE4"/>
              </a:solidFill>
            </p:spPr>
          </p:sp>
          <p:sp>
            <p:nvSpPr>
              <p:cNvPr id="57" name="TextBox 57"/>
              <p:cNvSpPr txBox="1"/>
              <p:nvPr/>
            </p:nvSpPr>
            <p:spPr>
              <a:xfrm>
                <a:off x="0" y="-85725"/>
                <a:ext cx="449572" cy="215624"/>
              </a:xfrm>
              <a:prstGeom prst="rect">
                <a:avLst/>
              </a:prstGeom>
            </p:spPr>
            <p:txBody>
              <a:bodyPr lIns="50800" tIns="50800" rIns="50800" bIns="50800" rtlCol="0" anchor="ctr"/>
              <a:lstStyle/>
              <a:p>
                <a:pPr algn="ctr">
                  <a:lnSpc>
                    <a:spcPts val="3415"/>
                  </a:lnSpc>
                </a:pPr>
              </a:p>
            </p:txBody>
          </p:sp>
        </p:grpSp>
        <p:sp>
          <p:nvSpPr>
            <p:cNvPr id="58" name="TextBox 58"/>
            <p:cNvSpPr txBox="1"/>
            <p:nvPr/>
          </p:nvSpPr>
          <p:spPr>
            <a:xfrm>
              <a:off x="2103242" y="81755"/>
              <a:ext cx="2421503" cy="467383"/>
            </a:xfrm>
            <a:prstGeom prst="rect">
              <a:avLst/>
            </a:prstGeom>
          </p:spPr>
          <p:txBody>
            <a:bodyPr lIns="0" tIns="0" rIns="0" bIns="0" rtlCol="0" anchor="t">
              <a:spAutoFit/>
            </a:bodyPr>
            <a:lstStyle/>
            <a:p>
              <a:pPr algn="ctr">
                <a:lnSpc>
                  <a:spcPts val="3250"/>
                </a:lnSpc>
              </a:pPr>
              <a:r>
                <a:rPr lang="en-US" sz="1900">
                  <a:solidFill>
                    <a:srgbClr val="FFFFFF"/>
                  </a:solidFill>
                  <a:ea typeface="思源黑体 Bold" panose="020B0800000000000000" charset="-122"/>
                </a:rPr>
                <a:t>法务</a:t>
              </a:r>
              <a:endParaRPr lang="en-US" sz="1900">
                <a:solidFill>
                  <a:srgbClr val="FFFFFF"/>
                </a:solidFill>
                <a:ea typeface="思源黑体 Bold" panose="020B0800000000000000" charset="-122"/>
              </a:endParaRPr>
            </a:p>
          </p:txBody>
        </p:sp>
        <p:grpSp>
          <p:nvGrpSpPr>
            <p:cNvPr id="59" name="Group 59"/>
            <p:cNvGrpSpPr/>
            <p:nvPr/>
          </p:nvGrpSpPr>
          <p:grpSpPr>
            <a:xfrm rot="0">
              <a:off x="4451974" y="29879"/>
              <a:ext cx="1655861" cy="657613"/>
              <a:chOff x="0" y="0"/>
              <a:chExt cx="327084" cy="129899"/>
            </a:xfrm>
          </p:grpSpPr>
          <p:sp>
            <p:nvSpPr>
              <p:cNvPr id="60" name="Freeform 60"/>
              <p:cNvSpPr/>
              <p:nvPr/>
            </p:nvSpPr>
            <p:spPr>
              <a:xfrm>
                <a:off x="0" y="0"/>
                <a:ext cx="327084" cy="129899"/>
              </a:xfrm>
              <a:custGeom>
                <a:avLst/>
                <a:gdLst/>
                <a:ahLst/>
                <a:cxnLst/>
                <a:rect l="l" t="t" r="r" b="b"/>
                <a:pathLst>
                  <a:path w="327084" h="129899">
                    <a:moveTo>
                      <a:pt x="0" y="0"/>
                    </a:moveTo>
                    <a:lnTo>
                      <a:pt x="327084" y="0"/>
                    </a:lnTo>
                    <a:lnTo>
                      <a:pt x="327084" y="129899"/>
                    </a:lnTo>
                    <a:lnTo>
                      <a:pt x="0" y="129899"/>
                    </a:lnTo>
                    <a:close/>
                  </a:path>
                </a:pathLst>
              </a:custGeom>
              <a:solidFill>
                <a:srgbClr val="E4E4E4"/>
              </a:solidFill>
            </p:spPr>
          </p:sp>
          <p:sp>
            <p:nvSpPr>
              <p:cNvPr id="61" name="TextBox 61"/>
              <p:cNvSpPr txBox="1"/>
              <p:nvPr/>
            </p:nvSpPr>
            <p:spPr>
              <a:xfrm>
                <a:off x="0" y="-85725"/>
                <a:ext cx="327084" cy="215624"/>
              </a:xfrm>
              <a:prstGeom prst="rect">
                <a:avLst/>
              </a:prstGeom>
            </p:spPr>
            <p:txBody>
              <a:bodyPr lIns="50800" tIns="50800" rIns="50800" bIns="50800" rtlCol="0" anchor="ctr"/>
              <a:lstStyle/>
              <a:p>
                <a:pPr algn="ctr">
                  <a:lnSpc>
                    <a:spcPts val="3415"/>
                  </a:lnSpc>
                </a:pPr>
              </a:p>
            </p:txBody>
          </p:sp>
        </p:grpSp>
        <p:sp>
          <p:nvSpPr>
            <p:cNvPr id="62" name="TextBox 62"/>
            <p:cNvSpPr txBox="1"/>
            <p:nvPr/>
          </p:nvSpPr>
          <p:spPr>
            <a:xfrm>
              <a:off x="4629194" y="53180"/>
              <a:ext cx="1314631" cy="496711"/>
            </a:xfrm>
            <a:prstGeom prst="rect">
              <a:avLst/>
            </a:prstGeom>
          </p:spPr>
          <p:txBody>
            <a:bodyPr lIns="0" tIns="0" rIns="0" bIns="0" rtlCol="0" anchor="t">
              <a:spAutoFit/>
            </a:bodyPr>
            <a:lstStyle/>
            <a:p>
              <a:pPr algn="ctr">
                <a:lnSpc>
                  <a:spcPts val="3545"/>
                </a:lnSpc>
              </a:pPr>
              <a:r>
                <a:rPr lang="en-US" sz="1900">
                  <a:solidFill>
                    <a:srgbClr val="000000"/>
                  </a:solidFill>
                  <a:ea typeface="思源黑体 Bold" panose="020B0800000000000000" charset="-122"/>
                </a:rPr>
                <a:t>杨烁</a:t>
              </a:r>
              <a:endParaRPr lang="en-US" sz="1900">
                <a:solidFill>
                  <a:srgbClr val="000000"/>
                </a:solidFill>
                <a:ea typeface="思源黑体 Bold" panose="020B0800000000000000" charset="-122"/>
              </a:endParaRPr>
            </a:p>
          </p:txBody>
        </p:sp>
        <p:sp>
          <p:nvSpPr>
            <p:cNvPr id="63" name="TextBox 63"/>
            <p:cNvSpPr txBox="1"/>
            <p:nvPr/>
          </p:nvSpPr>
          <p:spPr>
            <a:xfrm>
              <a:off x="2312485" y="809328"/>
              <a:ext cx="4290593" cy="439421"/>
            </a:xfrm>
            <a:prstGeom prst="rect">
              <a:avLst/>
            </a:prstGeom>
          </p:spPr>
          <p:txBody>
            <a:bodyPr lIns="0" tIns="0" rIns="0" bIns="0" rtlCol="0" anchor="t">
              <a:spAutoFit/>
            </a:bodyPr>
            <a:lstStyle/>
            <a:p>
              <a:pPr>
                <a:lnSpc>
                  <a:spcPts val="2940"/>
                </a:lnSpc>
                <a:spcBef>
                  <a:spcPct val="0"/>
                </a:spcBef>
              </a:pPr>
              <a:r>
                <a:rPr lang="en-US" sz="1800">
                  <a:solidFill>
                    <a:srgbClr val="000000"/>
                  </a:solidFill>
                  <a:latin typeface="思源黑体" panose="020B0500000000000000" charset="-122"/>
                  <a:ea typeface="思源黑体" panose="020B0500000000000000" charset="-122"/>
                </a:rPr>
                <a:t>2021级法学</a:t>
              </a:r>
              <a:endParaRPr lang="en-US" sz="1800">
                <a:solidFill>
                  <a:srgbClr val="000000"/>
                </a:solidFill>
                <a:latin typeface="思源黑体" panose="020B0500000000000000" charset="-122"/>
                <a:ea typeface="思源黑体" panose="020B0500000000000000" charset="-122"/>
              </a:endParaRPr>
            </a:p>
          </p:txBody>
        </p:sp>
      </p:grpSp>
      <p:grpSp>
        <p:nvGrpSpPr>
          <p:cNvPr id="64" name="Group 64"/>
          <p:cNvGrpSpPr/>
          <p:nvPr/>
        </p:nvGrpSpPr>
        <p:grpSpPr>
          <a:xfrm rot="0">
            <a:off x="7168690" y="7539099"/>
            <a:ext cx="5468188" cy="1879927"/>
            <a:chOff x="0" y="0"/>
            <a:chExt cx="7290917" cy="2506569"/>
          </a:xfrm>
        </p:grpSpPr>
        <p:sp>
          <p:nvSpPr>
            <p:cNvPr id="65" name="Freeform 65"/>
            <p:cNvSpPr/>
            <p:nvPr/>
          </p:nvSpPr>
          <p:spPr>
            <a:xfrm>
              <a:off x="0" y="0"/>
              <a:ext cx="1877722" cy="2506569"/>
            </a:xfrm>
            <a:custGeom>
              <a:avLst/>
              <a:gdLst/>
              <a:ahLst/>
              <a:cxnLst/>
              <a:rect l="l" t="t" r="r" b="b"/>
              <a:pathLst>
                <a:path w="1877722" h="2506569">
                  <a:moveTo>
                    <a:pt x="0" y="0"/>
                  </a:moveTo>
                  <a:lnTo>
                    <a:pt x="1877722" y="0"/>
                  </a:lnTo>
                  <a:lnTo>
                    <a:pt x="1877722" y="2506569"/>
                  </a:lnTo>
                  <a:lnTo>
                    <a:pt x="0" y="2506569"/>
                  </a:lnTo>
                  <a:lnTo>
                    <a:pt x="0" y="0"/>
                  </a:lnTo>
                  <a:close/>
                </a:path>
              </a:pathLst>
            </a:custGeom>
            <a:blipFill>
              <a:blip r:embed="rId7"/>
              <a:stretch>
                <a:fillRect l="-97" r="-97"/>
              </a:stretch>
            </a:blipFill>
          </p:spPr>
        </p:sp>
        <p:grpSp>
          <p:nvGrpSpPr>
            <p:cNvPr id="66" name="Group 66"/>
            <p:cNvGrpSpPr/>
            <p:nvPr/>
          </p:nvGrpSpPr>
          <p:grpSpPr>
            <a:xfrm rot="0">
              <a:off x="2245092" y="88900"/>
              <a:ext cx="2275960" cy="657613"/>
              <a:chOff x="0" y="0"/>
              <a:chExt cx="449572" cy="129899"/>
            </a:xfrm>
          </p:grpSpPr>
          <p:sp>
            <p:nvSpPr>
              <p:cNvPr id="67" name="Freeform 67"/>
              <p:cNvSpPr/>
              <p:nvPr/>
            </p:nvSpPr>
            <p:spPr>
              <a:xfrm>
                <a:off x="0" y="0"/>
                <a:ext cx="449572" cy="129899"/>
              </a:xfrm>
              <a:custGeom>
                <a:avLst/>
                <a:gdLst/>
                <a:ahLst/>
                <a:cxnLst/>
                <a:rect l="l" t="t" r="r" b="b"/>
                <a:pathLst>
                  <a:path w="449572" h="129899">
                    <a:moveTo>
                      <a:pt x="0" y="0"/>
                    </a:moveTo>
                    <a:lnTo>
                      <a:pt x="449572" y="0"/>
                    </a:lnTo>
                    <a:lnTo>
                      <a:pt x="449572" y="129899"/>
                    </a:lnTo>
                    <a:lnTo>
                      <a:pt x="0" y="129899"/>
                    </a:lnTo>
                    <a:close/>
                  </a:path>
                </a:pathLst>
              </a:custGeom>
              <a:solidFill>
                <a:srgbClr val="428CE4"/>
              </a:solidFill>
            </p:spPr>
          </p:sp>
          <p:sp>
            <p:nvSpPr>
              <p:cNvPr id="68" name="TextBox 68"/>
              <p:cNvSpPr txBox="1"/>
              <p:nvPr/>
            </p:nvSpPr>
            <p:spPr>
              <a:xfrm>
                <a:off x="0" y="-85725"/>
                <a:ext cx="449572" cy="215624"/>
              </a:xfrm>
              <a:prstGeom prst="rect">
                <a:avLst/>
              </a:prstGeom>
            </p:spPr>
            <p:txBody>
              <a:bodyPr lIns="50800" tIns="50800" rIns="50800" bIns="50800" rtlCol="0" anchor="ctr"/>
              <a:lstStyle/>
              <a:p>
                <a:pPr algn="ctr">
                  <a:lnSpc>
                    <a:spcPts val="3415"/>
                  </a:lnSpc>
                </a:pPr>
              </a:p>
            </p:txBody>
          </p:sp>
        </p:grpSp>
        <p:sp>
          <p:nvSpPr>
            <p:cNvPr id="69" name="TextBox 69"/>
            <p:cNvSpPr txBox="1"/>
            <p:nvPr/>
          </p:nvSpPr>
          <p:spPr>
            <a:xfrm>
              <a:off x="2172320" y="140776"/>
              <a:ext cx="2421503" cy="467383"/>
            </a:xfrm>
            <a:prstGeom prst="rect">
              <a:avLst/>
            </a:prstGeom>
          </p:spPr>
          <p:txBody>
            <a:bodyPr lIns="0" tIns="0" rIns="0" bIns="0" rtlCol="0" anchor="t">
              <a:spAutoFit/>
            </a:bodyPr>
            <a:lstStyle/>
            <a:p>
              <a:pPr algn="ctr">
                <a:lnSpc>
                  <a:spcPts val="3250"/>
                </a:lnSpc>
              </a:pPr>
              <a:r>
                <a:rPr lang="en-US" sz="1900">
                  <a:solidFill>
                    <a:srgbClr val="FFFFFF"/>
                  </a:solidFill>
                  <a:ea typeface="思源黑体 Bold" panose="020B0800000000000000" charset="-122"/>
                </a:rPr>
                <a:t>财务</a:t>
              </a:r>
              <a:endParaRPr lang="en-US" sz="1900">
                <a:solidFill>
                  <a:srgbClr val="FFFFFF"/>
                </a:solidFill>
                <a:ea typeface="思源黑体 Bold" panose="020B0800000000000000" charset="-122"/>
              </a:endParaRPr>
            </a:p>
          </p:txBody>
        </p:sp>
        <p:grpSp>
          <p:nvGrpSpPr>
            <p:cNvPr id="70" name="Group 70"/>
            <p:cNvGrpSpPr/>
            <p:nvPr/>
          </p:nvGrpSpPr>
          <p:grpSpPr>
            <a:xfrm rot="0">
              <a:off x="4521052" y="88900"/>
              <a:ext cx="1655861" cy="657613"/>
              <a:chOff x="0" y="0"/>
              <a:chExt cx="327084" cy="129899"/>
            </a:xfrm>
          </p:grpSpPr>
          <p:sp>
            <p:nvSpPr>
              <p:cNvPr id="71" name="Freeform 71"/>
              <p:cNvSpPr/>
              <p:nvPr/>
            </p:nvSpPr>
            <p:spPr>
              <a:xfrm>
                <a:off x="0" y="0"/>
                <a:ext cx="327084" cy="129899"/>
              </a:xfrm>
              <a:custGeom>
                <a:avLst/>
                <a:gdLst/>
                <a:ahLst/>
                <a:cxnLst/>
                <a:rect l="l" t="t" r="r" b="b"/>
                <a:pathLst>
                  <a:path w="327084" h="129899">
                    <a:moveTo>
                      <a:pt x="0" y="0"/>
                    </a:moveTo>
                    <a:lnTo>
                      <a:pt x="327084" y="0"/>
                    </a:lnTo>
                    <a:lnTo>
                      <a:pt x="327084" y="129899"/>
                    </a:lnTo>
                    <a:lnTo>
                      <a:pt x="0" y="129899"/>
                    </a:lnTo>
                    <a:close/>
                  </a:path>
                </a:pathLst>
              </a:custGeom>
              <a:solidFill>
                <a:srgbClr val="E4E4E4"/>
              </a:solidFill>
            </p:spPr>
          </p:sp>
          <p:sp>
            <p:nvSpPr>
              <p:cNvPr id="72" name="TextBox 72"/>
              <p:cNvSpPr txBox="1"/>
              <p:nvPr/>
            </p:nvSpPr>
            <p:spPr>
              <a:xfrm>
                <a:off x="0" y="-85725"/>
                <a:ext cx="327084" cy="215624"/>
              </a:xfrm>
              <a:prstGeom prst="rect">
                <a:avLst/>
              </a:prstGeom>
            </p:spPr>
            <p:txBody>
              <a:bodyPr lIns="50800" tIns="50800" rIns="50800" bIns="50800" rtlCol="0" anchor="ctr"/>
              <a:lstStyle/>
              <a:p>
                <a:pPr algn="ctr">
                  <a:lnSpc>
                    <a:spcPts val="3415"/>
                  </a:lnSpc>
                </a:pPr>
              </a:p>
            </p:txBody>
          </p:sp>
        </p:grpSp>
        <p:sp>
          <p:nvSpPr>
            <p:cNvPr id="73" name="TextBox 73"/>
            <p:cNvSpPr txBox="1"/>
            <p:nvPr/>
          </p:nvSpPr>
          <p:spPr>
            <a:xfrm>
              <a:off x="4698272" y="112201"/>
              <a:ext cx="1314631" cy="496711"/>
            </a:xfrm>
            <a:prstGeom prst="rect">
              <a:avLst/>
            </a:prstGeom>
          </p:spPr>
          <p:txBody>
            <a:bodyPr lIns="0" tIns="0" rIns="0" bIns="0" rtlCol="0" anchor="t">
              <a:spAutoFit/>
            </a:bodyPr>
            <a:lstStyle/>
            <a:p>
              <a:pPr algn="ctr">
                <a:lnSpc>
                  <a:spcPts val="3545"/>
                </a:lnSpc>
              </a:pPr>
              <a:r>
                <a:rPr lang="en-US" sz="1900">
                  <a:solidFill>
                    <a:srgbClr val="000000"/>
                  </a:solidFill>
                  <a:ea typeface="思源黑体 Bold" panose="020B0800000000000000" charset="-122"/>
                </a:rPr>
                <a:t>黄朵儿</a:t>
              </a:r>
              <a:endParaRPr lang="en-US" sz="1900">
                <a:solidFill>
                  <a:srgbClr val="000000"/>
                </a:solidFill>
                <a:ea typeface="思源黑体 Bold" panose="020B0800000000000000" charset="-122"/>
              </a:endParaRPr>
            </a:p>
          </p:txBody>
        </p:sp>
        <p:sp>
          <p:nvSpPr>
            <p:cNvPr id="74" name="TextBox 74"/>
            <p:cNvSpPr txBox="1"/>
            <p:nvPr/>
          </p:nvSpPr>
          <p:spPr>
            <a:xfrm>
              <a:off x="2317887" y="822812"/>
              <a:ext cx="4973030" cy="439421"/>
            </a:xfrm>
            <a:prstGeom prst="rect">
              <a:avLst/>
            </a:prstGeom>
          </p:spPr>
          <p:txBody>
            <a:bodyPr lIns="0" tIns="0" rIns="0" bIns="0" rtlCol="0" anchor="t">
              <a:spAutoFit/>
            </a:bodyPr>
            <a:lstStyle/>
            <a:p>
              <a:pPr>
                <a:lnSpc>
                  <a:spcPts val="2940"/>
                </a:lnSpc>
                <a:spcBef>
                  <a:spcPct val="0"/>
                </a:spcBef>
              </a:pPr>
              <a:r>
                <a:rPr lang="en-US" sz="1800">
                  <a:solidFill>
                    <a:srgbClr val="000000"/>
                  </a:solidFill>
                  <a:latin typeface="思源黑体" panose="020B0500000000000000" charset="-122"/>
                  <a:ea typeface="思源黑体" panose="020B0500000000000000" charset="-122"/>
                </a:rPr>
                <a:t>2022级会计学</a:t>
              </a:r>
              <a:endParaRPr lang="en-US" sz="1800">
                <a:solidFill>
                  <a:srgbClr val="000000"/>
                </a:solidFill>
                <a:latin typeface="思源黑体" panose="020B0500000000000000" charset="-122"/>
                <a:ea typeface="思源黑体" panose="020B0500000000000000" charset="-122"/>
              </a:endParaRPr>
            </a:p>
          </p:txBody>
        </p:sp>
      </p:grpSp>
      <p:grpSp>
        <p:nvGrpSpPr>
          <p:cNvPr id="75" name="Group 75"/>
          <p:cNvGrpSpPr/>
          <p:nvPr/>
        </p:nvGrpSpPr>
        <p:grpSpPr>
          <a:xfrm rot="0">
            <a:off x="3023777" y="2596430"/>
            <a:ext cx="3003445" cy="493209"/>
            <a:chOff x="0" y="0"/>
            <a:chExt cx="4004593" cy="657613"/>
          </a:xfrm>
        </p:grpSpPr>
        <p:grpSp>
          <p:nvGrpSpPr>
            <p:cNvPr id="76" name="Group 76"/>
            <p:cNvGrpSpPr/>
            <p:nvPr/>
          </p:nvGrpSpPr>
          <p:grpSpPr>
            <a:xfrm rot="0">
              <a:off x="72772" y="0"/>
              <a:ext cx="2275960" cy="657613"/>
              <a:chOff x="0" y="0"/>
              <a:chExt cx="449572" cy="129899"/>
            </a:xfrm>
          </p:grpSpPr>
          <p:sp>
            <p:nvSpPr>
              <p:cNvPr id="77" name="Freeform 77"/>
              <p:cNvSpPr/>
              <p:nvPr/>
            </p:nvSpPr>
            <p:spPr>
              <a:xfrm>
                <a:off x="0" y="0"/>
                <a:ext cx="449572" cy="129899"/>
              </a:xfrm>
              <a:custGeom>
                <a:avLst/>
                <a:gdLst/>
                <a:ahLst/>
                <a:cxnLst/>
                <a:rect l="l" t="t" r="r" b="b"/>
                <a:pathLst>
                  <a:path w="449572" h="129899">
                    <a:moveTo>
                      <a:pt x="0" y="0"/>
                    </a:moveTo>
                    <a:lnTo>
                      <a:pt x="449572" y="0"/>
                    </a:lnTo>
                    <a:lnTo>
                      <a:pt x="449572" y="129899"/>
                    </a:lnTo>
                    <a:lnTo>
                      <a:pt x="0" y="129899"/>
                    </a:lnTo>
                    <a:close/>
                  </a:path>
                </a:pathLst>
              </a:custGeom>
              <a:solidFill>
                <a:srgbClr val="428CE4"/>
              </a:solidFill>
            </p:spPr>
          </p:sp>
          <p:sp>
            <p:nvSpPr>
              <p:cNvPr id="78" name="TextBox 78"/>
              <p:cNvSpPr txBox="1"/>
              <p:nvPr/>
            </p:nvSpPr>
            <p:spPr>
              <a:xfrm>
                <a:off x="0" y="-85725"/>
                <a:ext cx="449572" cy="215624"/>
              </a:xfrm>
              <a:prstGeom prst="rect">
                <a:avLst/>
              </a:prstGeom>
            </p:spPr>
            <p:txBody>
              <a:bodyPr lIns="50800" tIns="50800" rIns="50800" bIns="50800" rtlCol="0" anchor="ctr"/>
              <a:lstStyle/>
              <a:p>
                <a:pPr algn="ctr">
                  <a:lnSpc>
                    <a:spcPts val="3415"/>
                  </a:lnSpc>
                </a:pPr>
              </a:p>
            </p:txBody>
          </p:sp>
        </p:grpSp>
        <p:sp>
          <p:nvSpPr>
            <p:cNvPr id="79" name="TextBox 79"/>
            <p:cNvSpPr txBox="1"/>
            <p:nvPr/>
          </p:nvSpPr>
          <p:spPr>
            <a:xfrm>
              <a:off x="0" y="51876"/>
              <a:ext cx="2421503" cy="467383"/>
            </a:xfrm>
            <a:prstGeom prst="rect">
              <a:avLst/>
            </a:prstGeom>
          </p:spPr>
          <p:txBody>
            <a:bodyPr lIns="0" tIns="0" rIns="0" bIns="0" rtlCol="0" anchor="t">
              <a:spAutoFit/>
            </a:bodyPr>
            <a:lstStyle/>
            <a:p>
              <a:pPr algn="ctr">
                <a:lnSpc>
                  <a:spcPts val="3250"/>
                </a:lnSpc>
              </a:pPr>
              <a:r>
                <a:rPr lang="en-US" sz="1900">
                  <a:solidFill>
                    <a:srgbClr val="FFFFFF"/>
                  </a:solidFill>
                  <a:ea typeface="思源黑体 Bold" panose="020B0800000000000000" charset="-122"/>
                </a:rPr>
                <a:t>负责人</a:t>
              </a:r>
              <a:endParaRPr lang="en-US" sz="1900">
                <a:solidFill>
                  <a:srgbClr val="FFFFFF"/>
                </a:solidFill>
                <a:ea typeface="思源黑体 Bold" panose="020B0800000000000000" charset="-122"/>
              </a:endParaRPr>
            </a:p>
          </p:txBody>
        </p:sp>
        <p:grpSp>
          <p:nvGrpSpPr>
            <p:cNvPr id="80" name="Group 80"/>
            <p:cNvGrpSpPr/>
            <p:nvPr/>
          </p:nvGrpSpPr>
          <p:grpSpPr>
            <a:xfrm rot="0">
              <a:off x="2348731" y="0"/>
              <a:ext cx="1655861" cy="657613"/>
              <a:chOff x="0" y="0"/>
              <a:chExt cx="327084" cy="129899"/>
            </a:xfrm>
          </p:grpSpPr>
          <p:sp>
            <p:nvSpPr>
              <p:cNvPr id="81" name="Freeform 81"/>
              <p:cNvSpPr/>
              <p:nvPr/>
            </p:nvSpPr>
            <p:spPr>
              <a:xfrm>
                <a:off x="0" y="0"/>
                <a:ext cx="327084" cy="129899"/>
              </a:xfrm>
              <a:custGeom>
                <a:avLst/>
                <a:gdLst/>
                <a:ahLst/>
                <a:cxnLst/>
                <a:rect l="l" t="t" r="r" b="b"/>
                <a:pathLst>
                  <a:path w="327084" h="129899">
                    <a:moveTo>
                      <a:pt x="0" y="0"/>
                    </a:moveTo>
                    <a:lnTo>
                      <a:pt x="327084" y="0"/>
                    </a:lnTo>
                    <a:lnTo>
                      <a:pt x="327084" y="129899"/>
                    </a:lnTo>
                    <a:lnTo>
                      <a:pt x="0" y="129899"/>
                    </a:lnTo>
                    <a:close/>
                  </a:path>
                </a:pathLst>
              </a:custGeom>
              <a:solidFill>
                <a:srgbClr val="E4E4E4"/>
              </a:solidFill>
            </p:spPr>
          </p:sp>
          <p:sp>
            <p:nvSpPr>
              <p:cNvPr id="82" name="TextBox 82"/>
              <p:cNvSpPr txBox="1"/>
              <p:nvPr/>
            </p:nvSpPr>
            <p:spPr>
              <a:xfrm>
                <a:off x="0" y="-85725"/>
                <a:ext cx="327084" cy="215624"/>
              </a:xfrm>
              <a:prstGeom prst="rect">
                <a:avLst/>
              </a:prstGeom>
            </p:spPr>
            <p:txBody>
              <a:bodyPr lIns="50800" tIns="50800" rIns="50800" bIns="50800" rtlCol="0" anchor="ctr"/>
              <a:lstStyle/>
              <a:p>
                <a:pPr algn="ctr">
                  <a:lnSpc>
                    <a:spcPts val="3415"/>
                  </a:lnSpc>
                </a:pPr>
              </a:p>
            </p:txBody>
          </p:sp>
        </p:grpSp>
        <p:sp>
          <p:nvSpPr>
            <p:cNvPr id="83" name="TextBox 83"/>
            <p:cNvSpPr txBox="1"/>
            <p:nvPr/>
          </p:nvSpPr>
          <p:spPr>
            <a:xfrm>
              <a:off x="2525952" y="23301"/>
              <a:ext cx="1314631" cy="496711"/>
            </a:xfrm>
            <a:prstGeom prst="rect">
              <a:avLst/>
            </a:prstGeom>
          </p:spPr>
          <p:txBody>
            <a:bodyPr lIns="0" tIns="0" rIns="0" bIns="0" rtlCol="0" anchor="t">
              <a:spAutoFit/>
            </a:bodyPr>
            <a:lstStyle/>
            <a:p>
              <a:pPr algn="ctr">
                <a:lnSpc>
                  <a:spcPts val="3545"/>
                </a:lnSpc>
              </a:pPr>
              <a:r>
                <a:rPr lang="en-US" sz="1900">
                  <a:solidFill>
                    <a:srgbClr val="000000"/>
                  </a:solidFill>
                  <a:ea typeface="思源黑体 Bold" panose="020B0800000000000000" charset="-122"/>
                </a:rPr>
                <a:t>徐赫</a:t>
              </a:r>
              <a:endParaRPr lang="en-US" sz="1900">
                <a:solidFill>
                  <a:srgbClr val="000000"/>
                </a:solidFill>
                <a:ea typeface="思源黑体 Bold" panose="020B0800000000000000" charset="-122"/>
              </a:endParaRPr>
            </a:p>
          </p:txBody>
        </p:sp>
      </p:grpSp>
      <p:grpSp>
        <p:nvGrpSpPr>
          <p:cNvPr id="84" name="Group 84"/>
          <p:cNvGrpSpPr/>
          <p:nvPr/>
        </p:nvGrpSpPr>
        <p:grpSpPr>
          <a:xfrm rot="0">
            <a:off x="1582568" y="7422400"/>
            <a:ext cx="5885863" cy="1891495"/>
            <a:chOff x="0" y="0"/>
            <a:chExt cx="7847817" cy="2521993"/>
          </a:xfrm>
        </p:grpSpPr>
        <p:sp>
          <p:nvSpPr>
            <p:cNvPr id="85" name="Freeform 85"/>
            <p:cNvSpPr/>
            <p:nvPr/>
          </p:nvSpPr>
          <p:spPr>
            <a:xfrm>
              <a:off x="0" y="0"/>
              <a:ext cx="1759057" cy="2521993"/>
            </a:xfrm>
            <a:custGeom>
              <a:avLst/>
              <a:gdLst/>
              <a:ahLst/>
              <a:cxnLst/>
              <a:rect l="l" t="t" r="r" b="b"/>
              <a:pathLst>
                <a:path w="1759057" h="2521993">
                  <a:moveTo>
                    <a:pt x="0" y="0"/>
                  </a:moveTo>
                  <a:lnTo>
                    <a:pt x="1759057" y="0"/>
                  </a:lnTo>
                  <a:lnTo>
                    <a:pt x="1759057" y="2521993"/>
                  </a:lnTo>
                  <a:lnTo>
                    <a:pt x="0" y="2521993"/>
                  </a:lnTo>
                  <a:lnTo>
                    <a:pt x="0" y="0"/>
                  </a:lnTo>
                  <a:close/>
                </a:path>
              </a:pathLst>
            </a:custGeom>
            <a:blipFill>
              <a:blip r:embed="rId8"/>
              <a:stretch>
                <a:fillRect t="-14" b="-4608"/>
              </a:stretch>
            </a:blipFill>
          </p:spPr>
        </p:sp>
        <p:grpSp>
          <p:nvGrpSpPr>
            <p:cNvPr id="86" name="Group 86"/>
            <p:cNvGrpSpPr/>
            <p:nvPr/>
          </p:nvGrpSpPr>
          <p:grpSpPr>
            <a:xfrm rot="0">
              <a:off x="2000441" y="0"/>
              <a:ext cx="2275960" cy="657613"/>
              <a:chOff x="0" y="0"/>
              <a:chExt cx="449572" cy="129899"/>
            </a:xfrm>
          </p:grpSpPr>
          <p:sp>
            <p:nvSpPr>
              <p:cNvPr id="87" name="Freeform 87"/>
              <p:cNvSpPr/>
              <p:nvPr/>
            </p:nvSpPr>
            <p:spPr>
              <a:xfrm>
                <a:off x="0" y="0"/>
                <a:ext cx="449572" cy="129899"/>
              </a:xfrm>
              <a:custGeom>
                <a:avLst/>
                <a:gdLst/>
                <a:ahLst/>
                <a:cxnLst/>
                <a:rect l="l" t="t" r="r" b="b"/>
                <a:pathLst>
                  <a:path w="449572" h="129899">
                    <a:moveTo>
                      <a:pt x="0" y="0"/>
                    </a:moveTo>
                    <a:lnTo>
                      <a:pt x="449572" y="0"/>
                    </a:lnTo>
                    <a:lnTo>
                      <a:pt x="449572" y="129899"/>
                    </a:lnTo>
                    <a:lnTo>
                      <a:pt x="0" y="129899"/>
                    </a:lnTo>
                    <a:close/>
                  </a:path>
                </a:pathLst>
              </a:custGeom>
              <a:solidFill>
                <a:srgbClr val="428CE4"/>
              </a:solidFill>
            </p:spPr>
          </p:sp>
          <p:sp>
            <p:nvSpPr>
              <p:cNvPr id="88" name="TextBox 88"/>
              <p:cNvSpPr txBox="1"/>
              <p:nvPr/>
            </p:nvSpPr>
            <p:spPr>
              <a:xfrm>
                <a:off x="0" y="-85725"/>
                <a:ext cx="449572" cy="215624"/>
              </a:xfrm>
              <a:prstGeom prst="rect">
                <a:avLst/>
              </a:prstGeom>
            </p:spPr>
            <p:txBody>
              <a:bodyPr lIns="50800" tIns="50800" rIns="50800" bIns="50800" rtlCol="0" anchor="ctr"/>
              <a:lstStyle/>
              <a:p>
                <a:pPr algn="ctr">
                  <a:lnSpc>
                    <a:spcPts val="3415"/>
                  </a:lnSpc>
                </a:pPr>
              </a:p>
            </p:txBody>
          </p:sp>
        </p:grpSp>
        <p:sp>
          <p:nvSpPr>
            <p:cNvPr id="89" name="TextBox 89"/>
            <p:cNvSpPr txBox="1"/>
            <p:nvPr/>
          </p:nvSpPr>
          <p:spPr>
            <a:xfrm>
              <a:off x="1927669" y="51876"/>
              <a:ext cx="2421503" cy="467383"/>
            </a:xfrm>
            <a:prstGeom prst="rect">
              <a:avLst/>
            </a:prstGeom>
          </p:spPr>
          <p:txBody>
            <a:bodyPr lIns="0" tIns="0" rIns="0" bIns="0" rtlCol="0" anchor="t">
              <a:spAutoFit/>
            </a:bodyPr>
            <a:lstStyle/>
            <a:p>
              <a:pPr algn="ctr">
                <a:lnSpc>
                  <a:spcPts val="3250"/>
                </a:lnSpc>
              </a:pPr>
              <a:r>
                <a:rPr lang="en-US" sz="1900">
                  <a:solidFill>
                    <a:srgbClr val="FFFFFF"/>
                  </a:solidFill>
                  <a:ea typeface="思源黑体 Bold" panose="020B0800000000000000" charset="-122"/>
                </a:rPr>
                <a:t>技术员</a:t>
              </a:r>
              <a:endParaRPr lang="en-US" sz="1900">
                <a:solidFill>
                  <a:srgbClr val="FFFFFF"/>
                </a:solidFill>
                <a:ea typeface="思源黑体 Bold" panose="020B0800000000000000" charset="-122"/>
              </a:endParaRPr>
            </a:p>
          </p:txBody>
        </p:sp>
        <p:grpSp>
          <p:nvGrpSpPr>
            <p:cNvPr id="90" name="Group 90"/>
            <p:cNvGrpSpPr/>
            <p:nvPr/>
          </p:nvGrpSpPr>
          <p:grpSpPr>
            <a:xfrm rot="0">
              <a:off x="4276401" y="0"/>
              <a:ext cx="1655861" cy="657613"/>
              <a:chOff x="0" y="0"/>
              <a:chExt cx="327084" cy="129899"/>
            </a:xfrm>
          </p:grpSpPr>
          <p:sp>
            <p:nvSpPr>
              <p:cNvPr id="91" name="Freeform 91"/>
              <p:cNvSpPr/>
              <p:nvPr/>
            </p:nvSpPr>
            <p:spPr>
              <a:xfrm>
                <a:off x="0" y="0"/>
                <a:ext cx="327084" cy="129899"/>
              </a:xfrm>
              <a:custGeom>
                <a:avLst/>
                <a:gdLst/>
                <a:ahLst/>
                <a:cxnLst/>
                <a:rect l="l" t="t" r="r" b="b"/>
                <a:pathLst>
                  <a:path w="327084" h="129899">
                    <a:moveTo>
                      <a:pt x="0" y="0"/>
                    </a:moveTo>
                    <a:lnTo>
                      <a:pt x="327084" y="0"/>
                    </a:lnTo>
                    <a:lnTo>
                      <a:pt x="327084" y="129899"/>
                    </a:lnTo>
                    <a:lnTo>
                      <a:pt x="0" y="129899"/>
                    </a:lnTo>
                    <a:close/>
                  </a:path>
                </a:pathLst>
              </a:custGeom>
              <a:solidFill>
                <a:srgbClr val="E4E4E4"/>
              </a:solidFill>
            </p:spPr>
          </p:sp>
          <p:sp>
            <p:nvSpPr>
              <p:cNvPr id="92" name="TextBox 92"/>
              <p:cNvSpPr txBox="1"/>
              <p:nvPr/>
            </p:nvSpPr>
            <p:spPr>
              <a:xfrm>
                <a:off x="0" y="-85725"/>
                <a:ext cx="327084" cy="215624"/>
              </a:xfrm>
              <a:prstGeom prst="rect">
                <a:avLst/>
              </a:prstGeom>
            </p:spPr>
            <p:txBody>
              <a:bodyPr lIns="50800" tIns="50800" rIns="50800" bIns="50800" rtlCol="0" anchor="ctr"/>
              <a:lstStyle/>
              <a:p>
                <a:pPr algn="ctr">
                  <a:lnSpc>
                    <a:spcPts val="3415"/>
                  </a:lnSpc>
                </a:pPr>
              </a:p>
            </p:txBody>
          </p:sp>
        </p:grpSp>
        <p:sp>
          <p:nvSpPr>
            <p:cNvPr id="93" name="TextBox 93"/>
            <p:cNvSpPr txBox="1"/>
            <p:nvPr/>
          </p:nvSpPr>
          <p:spPr>
            <a:xfrm>
              <a:off x="4453621" y="23301"/>
              <a:ext cx="1314631" cy="496711"/>
            </a:xfrm>
            <a:prstGeom prst="rect">
              <a:avLst/>
            </a:prstGeom>
          </p:spPr>
          <p:txBody>
            <a:bodyPr lIns="0" tIns="0" rIns="0" bIns="0" rtlCol="0" anchor="t">
              <a:spAutoFit/>
            </a:bodyPr>
            <a:lstStyle/>
            <a:p>
              <a:pPr algn="ctr">
                <a:lnSpc>
                  <a:spcPts val="3545"/>
                </a:lnSpc>
              </a:pPr>
              <a:r>
                <a:rPr lang="en-US" sz="1900">
                  <a:solidFill>
                    <a:srgbClr val="000000"/>
                  </a:solidFill>
                  <a:ea typeface="思源黑体 Bold" panose="020B0800000000000000" charset="-122"/>
                </a:rPr>
                <a:t>郭奇</a:t>
              </a:r>
              <a:endParaRPr lang="en-US" sz="1900">
                <a:solidFill>
                  <a:srgbClr val="000000"/>
                </a:solidFill>
                <a:ea typeface="思源黑体 Bold" panose="020B0800000000000000" charset="-122"/>
              </a:endParaRPr>
            </a:p>
          </p:txBody>
        </p:sp>
        <p:sp>
          <p:nvSpPr>
            <p:cNvPr id="94" name="TextBox 94"/>
            <p:cNvSpPr txBox="1"/>
            <p:nvPr/>
          </p:nvSpPr>
          <p:spPr>
            <a:xfrm>
              <a:off x="2054236" y="821575"/>
              <a:ext cx="5793581" cy="439421"/>
            </a:xfrm>
            <a:prstGeom prst="rect">
              <a:avLst/>
            </a:prstGeom>
          </p:spPr>
          <p:txBody>
            <a:bodyPr lIns="0" tIns="0" rIns="0" bIns="0" rtlCol="0" anchor="t">
              <a:spAutoFit/>
            </a:bodyPr>
            <a:lstStyle/>
            <a:p>
              <a:pPr>
                <a:lnSpc>
                  <a:spcPts val="2940"/>
                </a:lnSpc>
                <a:spcBef>
                  <a:spcPct val="0"/>
                </a:spcBef>
              </a:pPr>
              <a:r>
                <a:rPr lang="en-US" sz="1800">
                  <a:solidFill>
                    <a:srgbClr val="000000"/>
                  </a:solidFill>
                  <a:latin typeface="思源黑体" panose="020B0500000000000000" charset="-122"/>
                  <a:ea typeface="思源黑体" panose="020B0500000000000000" charset="-122"/>
                </a:rPr>
                <a:t>2022级计算机科学与技术</a:t>
              </a:r>
              <a:endParaRPr lang="en-US" sz="1800">
                <a:solidFill>
                  <a:srgbClr val="000000"/>
                </a:solidFill>
                <a:latin typeface="思源黑体" panose="020B0500000000000000" charset="-122"/>
                <a:ea typeface="思源黑体" panose="020B0500000000000000" charset="-122"/>
              </a:endParaRPr>
            </a:p>
          </p:txBody>
        </p:sp>
      </p:grpSp>
      <p:grpSp>
        <p:nvGrpSpPr>
          <p:cNvPr id="95" name="Group 95"/>
          <p:cNvGrpSpPr/>
          <p:nvPr/>
        </p:nvGrpSpPr>
        <p:grpSpPr>
          <a:xfrm rot="0">
            <a:off x="7161093" y="4630350"/>
            <a:ext cx="4807930" cy="2394399"/>
            <a:chOff x="0" y="0"/>
            <a:chExt cx="6410573" cy="3192533"/>
          </a:xfrm>
        </p:grpSpPr>
        <p:sp>
          <p:nvSpPr>
            <p:cNvPr id="96" name="Freeform 96"/>
            <p:cNvSpPr/>
            <p:nvPr/>
          </p:nvSpPr>
          <p:spPr>
            <a:xfrm>
              <a:off x="0" y="0"/>
              <a:ext cx="1764497" cy="2508981"/>
            </a:xfrm>
            <a:custGeom>
              <a:avLst/>
              <a:gdLst/>
              <a:ahLst/>
              <a:cxnLst/>
              <a:rect l="l" t="t" r="r" b="b"/>
              <a:pathLst>
                <a:path w="1764497" h="2508981">
                  <a:moveTo>
                    <a:pt x="0" y="0"/>
                  </a:moveTo>
                  <a:lnTo>
                    <a:pt x="1764497" y="0"/>
                  </a:lnTo>
                  <a:lnTo>
                    <a:pt x="1764497" y="2508981"/>
                  </a:lnTo>
                  <a:lnTo>
                    <a:pt x="0" y="2508981"/>
                  </a:lnTo>
                  <a:lnTo>
                    <a:pt x="0" y="0"/>
                  </a:lnTo>
                  <a:close/>
                </a:path>
              </a:pathLst>
            </a:custGeom>
            <a:blipFill>
              <a:blip r:embed="rId9"/>
              <a:stretch>
                <a:fillRect t="-65" b="-6568"/>
              </a:stretch>
            </a:blipFill>
          </p:spPr>
        </p:sp>
        <p:sp>
          <p:nvSpPr>
            <p:cNvPr id="97" name="TextBox 97"/>
            <p:cNvSpPr txBox="1"/>
            <p:nvPr/>
          </p:nvSpPr>
          <p:spPr>
            <a:xfrm>
              <a:off x="1859014" y="771913"/>
              <a:ext cx="4551559" cy="2420620"/>
            </a:xfrm>
            <a:prstGeom prst="rect">
              <a:avLst/>
            </a:prstGeom>
          </p:spPr>
          <p:txBody>
            <a:bodyPr lIns="0" tIns="0" rIns="0" bIns="0" rtlCol="0" anchor="t">
              <a:spAutoFit/>
            </a:bodyPr>
            <a:lstStyle/>
            <a:p>
              <a:pPr marL="443865" lvl="2" indent="-147955" algn="l">
                <a:lnSpc>
                  <a:spcPts val="2940"/>
                </a:lnSpc>
                <a:buFont typeface="Arial" panose="020B0604020202020204"/>
                <a:buChar char="⚬"/>
              </a:pPr>
              <a:r>
                <a:rPr lang="en-US" sz="1800">
                  <a:solidFill>
                    <a:srgbClr val="000000"/>
                  </a:solidFill>
                  <a:ea typeface="思源黑体" panose="020B0500000000000000" charset="-122"/>
                </a:rPr>
                <a:t>浙江省高校首届心理情景剧短视频大赛校级三等奖</a:t>
              </a:r>
              <a:endParaRPr lang="en-US" sz="1800">
                <a:solidFill>
                  <a:srgbClr val="000000"/>
                </a:solidFill>
                <a:ea typeface="思源黑体" panose="020B0500000000000000" charset="-122"/>
              </a:endParaRPr>
            </a:p>
            <a:p>
              <a:pPr marL="443865" lvl="2" indent="-147955" algn="l">
                <a:lnSpc>
                  <a:spcPts val="2940"/>
                </a:lnSpc>
                <a:buFont typeface="Arial" panose="020B0604020202020204"/>
                <a:buChar char="⚬"/>
              </a:pPr>
              <a:r>
                <a:rPr lang="en-US" sz="1800">
                  <a:solidFill>
                    <a:srgbClr val="000000"/>
                  </a:solidFill>
                  <a:ea typeface="思源黑体" panose="020B0500000000000000" charset="-122"/>
                </a:rPr>
                <a:t>首届全国高校心理微电影优秀作品校级三等奖</a:t>
              </a:r>
              <a:endParaRPr lang="en-US" sz="1800">
                <a:solidFill>
                  <a:srgbClr val="000000"/>
                </a:solidFill>
                <a:ea typeface="思源黑体" panose="020B0500000000000000" charset="-122"/>
              </a:endParaRPr>
            </a:p>
            <a:p>
              <a:pPr marL="443865" lvl="2" indent="-147955" algn="l">
                <a:lnSpc>
                  <a:spcPts val="2940"/>
                </a:lnSpc>
                <a:buFont typeface="Arial" panose="020B0604020202020204"/>
                <a:buChar char="⚬"/>
              </a:pPr>
              <a:r>
                <a:rPr lang="en-US" sz="1800">
                  <a:solidFill>
                    <a:srgbClr val="000000"/>
                  </a:solidFill>
                  <a:ea typeface="思源黑体" panose="020B0500000000000000" charset="-122"/>
                </a:rPr>
                <a:t>曾获校级三等奖学金</a:t>
              </a:r>
              <a:endParaRPr lang="en-US" sz="1800">
                <a:solidFill>
                  <a:srgbClr val="000000"/>
                </a:solidFill>
                <a:ea typeface="思源黑体" panose="020B0500000000000000" charset="-122"/>
              </a:endParaRPr>
            </a:p>
          </p:txBody>
        </p:sp>
        <p:grpSp>
          <p:nvGrpSpPr>
            <p:cNvPr id="98" name="Group 98"/>
            <p:cNvGrpSpPr/>
            <p:nvPr/>
          </p:nvGrpSpPr>
          <p:grpSpPr>
            <a:xfrm rot="0">
              <a:off x="2205269" y="0"/>
              <a:ext cx="2275960" cy="657613"/>
              <a:chOff x="0" y="0"/>
              <a:chExt cx="449572" cy="129899"/>
            </a:xfrm>
          </p:grpSpPr>
          <p:sp>
            <p:nvSpPr>
              <p:cNvPr id="99" name="Freeform 99"/>
              <p:cNvSpPr/>
              <p:nvPr/>
            </p:nvSpPr>
            <p:spPr>
              <a:xfrm>
                <a:off x="0" y="0"/>
                <a:ext cx="449572" cy="129899"/>
              </a:xfrm>
              <a:custGeom>
                <a:avLst/>
                <a:gdLst/>
                <a:ahLst/>
                <a:cxnLst/>
                <a:rect l="l" t="t" r="r" b="b"/>
                <a:pathLst>
                  <a:path w="449572" h="129899">
                    <a:moveTo>
                      <a:pt x="0" y="0"/>
                    </a:moveTo>
                    <a:lnTo>
                      <a:pt x="449572" y="0"/>
                    </a:lnTo>
                    <a:lnTo>
                      <a:pt x="449572" y="129899"/>
                    </a:lnTo>
                    <a:lnTo>
                      <a:pt x="0" y="129899"/>
                    </a:lnTo>
                    <a:close/>
                  </a:path>
                </a:pathLst>
              </a:custGeom>
              <a:solidFill>
                <a:srgbClr val="428CE4"/>
              </a:solidFill>
            </p:spPr>
          </p:sp>
          <p:sp>
            <p:nvSpPr>
              <p:cNvPr id="100" name="TextBox 100"/>
              <p:cNvSpPr txBox="1"/>
              <p:nvPr/>
            </p:nvSpPr>
            <p:spPr>
              <a:xfrm>
                <a:off x="0" y="-85725"/>
                <a:ext cx="449572" cy="215624"/>
              </a:xfrm>
              <a:prstGeom prst="rect">
                <a:avLst/>
              </a:prstGeom>
            </p:spPr>
            <p:txBody>
              <a:bodyPr lIns="50800" tIns="50800" rIns="50800" bIns="50800" rtlCol="0" anchor="ctr"/>
              <a:lstStyle/>
              <a:p>
                <a:pPr algn="ctr">
                  <a:lnSpc>
                    <a:spcPts val="3415"/>
                  </a:lnSpc>
                </a:pPr>
              </a:p>
            </p:txBody>
          </p:sp>
        </p:grpSp>
        <p:sp>
          <p:nvSpPr>
            <p:cNvPr id="101" name="TextBox 101"/>
            <p:cNvSpPr txBox="1"/>
            <p:nvPr/>
          </p:nvSpPr>
          <p:spPr>
            <a:xfrm>
              <a:off x="2132497" y="51876"/>
              <a:ext cx="2421503" cy="467383"/>
            </a:xfrm>
            <a:prstGeom prst="rect">
              <a:avLst/>
            </a:prstGeom>
          </p:spPr>
          <p:txBody>
            <a:bodyPr lIns="0" tIns="0" rIns="0" bIns="0" rtlCol="0" anchor="t">
              <a:spAutoFit/>
            </a:bodyPr>
            <a:lstStyle/>
            <a:p>
              <a:pPr algn="ctr">
                <a:lnSpc>
                  <a:spcPts val="3250"/>
                </a:lnSpc>
              </a:pPr>
              <a:r>
                <a:rPr lang="en-US" sz="1900">
                  <a:solidFill>
                    <a:srgbClr val="FFFFFF"/>
                  </a:solidFill>
                  <a:ea typeface="思源黑体 Bold" panose="020B0800000000000000" charset="-122"/>
                </a:rPr>
                <a:t>宣传</a:t>
              </a:r>
              <a:endParaRPr lang="en-US" sz="1900">
                <a:solidFill>
                  <a:srgbClr val="FFFFFF"/>
                </a:solidFill>
                <a:ea typeface="思源黑体 Bold" panose="020B0800000000000000" charset="-122"/>
              </a:endParaRPr>
            </a:p>
          </p:txBody>
        </p:sp>
        <p:grpSp>
          <p:nvGrpSpPr>
            <p:cNvPr id="102" name="Group 102"/>
            <p:cNvGrpSpPr/>
            <p:nvPr/>
          </p:nvGrpSpPr>
          <p:grpSpPr>
            <a:xfrm rot="0">
              <a:off x="4481229" y="0"/>
              <a:ext cx="1655861" cy="657613"/>
              <a:chOff x="0" y="0"/>
              <a:chExt cx="327084" cy="129899"/>
            </a:xfrm>
          </p:grpSpPr>
          <p:sp>
            <p:nvSpPr>
              <p:cNvPr id="103" name="Freeform 103"/>
              <p:cNvSpPr/>
              <p:nvPr/>
            </p:nvSpPr>
            <p:spPr>
              <a:xfrm>
                <a:off x="0" y="0"/>
                <a:ext cx="327084" cy="129899"/>
              </a:xfrm>
              <a:custGeom>
                <a:avLst/>
                <a:gdLst/>
                <a:ahLst/>
                <a:cxnLst/>
                <a:rect l="l" t="t" r="r" b="b"/>
                <a:pathLst>
                  <a:path w="327084" h="129899">
                    <a:moveTo>
                      <a:pt x="0" y="0"/>
                    </a:moveTo>
                    <a:lnTo>
                      <a:pt x="327084" y="0"/>
                    </a:lnTo>
                    <a:lnTo>
                      <a:pt x="327084" y="129899"/>
                    </a:lnTo>
                    <a:lnTo>
                      <a:pt x="0" y="129899"/>
                    </a:lnTo>
                    <a:close/>
                  </a:path>
                </a:pathLst>
              </a:custGeom>
              <a:solidFill>
                <a:srgbClr val="E4E4E4"/>
              </a:solidFill>
            </p:spPr>
          </p:sp>
          <p:sp>
            <p:nvSpPr>
              <p:cNvPr id="104" name="TextBox 104"/>
              <p:cNvSpPr txBox="1"/>
              <p:nvPr/>
            </p:nvSpPr>
            <p:spPr>
              <a:xfrm>
                <a:off x="0" y="-85725"/>
                <a:ext cx="327084" cy="215624"/>
              </a:xfrm>
              <a:prstGeom prst="rect">
                <a:avLst/>
              </a:prstGeom>
            </p:spPr>
            <p:txBody>
              <a:bodyPr lIns="50800" tIns="50800" rIns="50800" bIns="50800" rtlCol="0" anchor="ctr"/>
              <a:lstStyle/>
              <a:p>
                <a:pPr algn="ctr">
                  <a:lnSpc>
                    <a:spcPts val="3415"/>
                  </a:lnSpc>
                </a:pPr>
              </a:p>
            </p:txBody>
          </p:sp>
        </p:grpSp>
        <p:sp>
          <p:nvSpPr>
            <p:cNvPr id="105" name="TextBox 105"/>
            <p:cNvSpPr txBox="1"/>
            <p:nvPr/>
          </p:nvSpPr>
          <p:spPr>
            <a:xfrm>
              <a:off x="4658449" y="23301"/>
              <a:ext cx="1314631" cy="496711"/>
            </a:xfrm>
            <a:prstGeom prst="rect">
              <a:avLst/>
            </a:prstGeom>
          </p:spPr>
          <p:txBody>
            <a:bodyPr lIns="0" tIns="0" rIns="0" bIns="0" rtlCol="0" anchor="t">
              <a:spAutoFit/>
            </a:bodyPr>
            <a:lstStyle/>
            <a:p>
              <a:pPr algn="ctr">
                <a:lnSpc>
                  <a:spcPts val="3545"/>
                </a:lnSpc>
              </a:pPr>
              <a:r>
                <a:rPr lang="en-US" sz="1900">
                  <a:solidFill>
                    <a:srgbClr val="000000"/>
                  </a:solidFill>
                  <a:ea typeface="思源黑体 Bold" panose="020B0800000000000000" charset="-122"/>
                </a:rPr>
                <a:t>蔡琰</a:t>
              </a:r>
              <a:endParaRPr lang="en-US" sz="1900">
                <a:solidFill>
                  <a:srgbClr val="000000"/>
                </a:solidFill>
                <a:ea typeface="思源黑体 Bold" panose="020B0800000000000000" charset="-122"/>
              </a:endParaRPr>
            </a:p>
          </p:txBody>
        </p:sp>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sp>
        <p:nvSpPr>
          <p:cNvPr id="4" name="TextBox 4"/>
          <p:cNvSpPr txBox="1"/>
          <p:nvPr/>
        </p:nvSpPr>
        <p:spPr>
          <a:xfrm>
            <a:off x="4358207" y="5527271"/>
            <a:ext cx="9968230" cy="962025"/>
          </a:xfrm>
          <a:prstGeom prst="rect">
            <a:avLst/>
          </a:prstGeom>
        </p:spPr>
        <p:txBody>
          <a:bodyPr lIns="0" tIns="0" rIns="0" bIns="0" rtlCol="0" anchor="t">
            <a:spAutoFit/>
          </a:bodyPr>
          <a:lstStyle/>
          <a:p>
            <a:pPr algn="l">
              <a:lnSpc>
                <a:spcPts val="7680"/>
              </a:lnSpc>
            </a:pPr>
            <a:r>
              <a:rPr lang="en-US" sz="6400">
                <a:solidFill>
                  <a:srgbClr val="404040"/>
                </a:solidFill>
                <a:ea typeface="思源黑体" panose="020B0500000000000000" charset="-122"/>
              </a:rPr>
              <a:t>恳请各位评委老师批评指正</a:t>
            </a:r>
            <a:endParaRPr lang="en-US" sz="6400">
              <a:solidFill>
                <a:srgbClr val="404040"/>
              </a:solidFill>
              <a:ea typeface="思源黑体" panose="020B0500000000000000" charset="-122"/>
            </a:endParaRPr>
          </a:p>
        </p:txBody>
      </p:sp>
      <p:sp>
        <p:nvSpPr>
          <p:cNvPr id="5" name="TextBox 5"/>
          <p:cNvSpPr txBox="1"/>
          <p:nvPr/>
        </p:nvSpPr>
        <p:spPr>
          <a:xfrm>
            <a:off x="4818380" y="3148966"/>
            <a:ext cx="8406766" cy="2000250"/>
          </a:xfrm>
          <a:prstGeom prst="rect">
            <a:avLst/>
          </a:prstGeom>
        </p:spPr>
        <p:txBody>
          <a:bodyPr lIns="0" tIns="0" rIns="0" bIns="0" rtlCol="0" anchor="t">
            <a:spAutoFit/>
          </a:bodyPr>
          <a:lstStyle/>
          <a:p>
            <a:pPr algn="ctr">
              <a:lnSpc>
                <a:spcPts val="15840"/>
              </a:lnSpc>
            </a:pPr>
            <a:r>
              <a:rPr lang="en-US" sz="13200">
                <a:solidFill>
                  <a:srgbClr val="1B4367"/>
                </a:solidFill>
                <a:latin typeface="思源黑体" panose="020B0500000000000000" charset="-122"/>
              </a:rPr>
              <a:t>THANKS</a:t>
            </a:r>
            <a:endParaRPr lang="en-US" sz="13200">
              <a:solidFill>
                <a:srgbClr val="1B4367"/>
              </a:solidFill>
              <a:latin typeface="思源黑体" panose="020B0500000000000000" charset="-122"/>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sp>
        <p:nvSpPr>
          <p:cNvPr id="4" name="AutoShape 4"/>
          <p:cNvSpPr/>
          <p:nvPr/>
        </p:nvSpPr>
        <p:spPr>
          <a:xfrm>
            <a:off x="1638956" y="1242372"/>
            <a:ext cx="15403801" cy="0"/>
          </a:xfrm>
          <a:prstGeom prst="line">
            <a:avLst/>
          </a:prstGeom>
          <a:ln w="9525" cap="flat">
            <a:solidFill>
              <a:srgbClr val="1D4971"/>
            </a:solidFill>
            <a:prstDash val="solid"/>
            <a:headEnd type="none" w="sm" len="sm"/>
            <a:tailEnd type="none" w="sm" len="sm"/>
          </a:ln>
        </p:spPr>
      </p:sp>
      <p:sp>
        <p:nvSpPr>
          <p:cNvPr id="5" name="TextBox 5"/>
          <p:cNvSpPr txBox="1"/>
          <p:nvPr/>
        </p:nvSpPr>
        <p:spPr>
          <a:xfrm>
            <a:off x="1638956" y="439415"/>
            <a:ext cx="3200400" cy="71247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项目背景</a:t>
            </a:r>
            <a:endParaRPr lang="en-US" sz="4200">
              <a:solidFill>
                <a:srgbClr val="1B4367"/>
              </a:solidFill>
              <a:ea typeface="思源黑体 Bold" panose="020B0800000000000000" charset="-122"/>
            </a:endParaRPr>
          </a:p>
        </p:txBody>
      </p:sp>
      <p:grpSp>
        <p:nvGrpSpPr>
          <p:cNvPr id="6" name="Group 6"/>
          <p:cNvGrpSpPr/>
          <p:nvPr/>
        </p:nvGrpSpPr>
        <p:grpSpPr>
          <a:xfrm rot="0">
            <a:off x="1273314" y="1995169"/>
            <a:ext cx="4566464" cy="3038775"/>
            <a:chOff x="0" y="0"/>
            <a:chExt cx="5113573" cy="3402852"/>
          </a:xfrm>
        </p:grpSpPr>
        <p:sp>
          <p:nvSpPr>
            <p:cNvPr id="7" name="Freeform 7"/>
            <p:cNvSpPr/>
            <p:nvPr/>
          </p:nvSpPr>
          <p:spPr>
            <a:xfrm>
              <a:off x="0" y="0"/>
              <a:ext cx="5113528" cy="3402838"/>
            </a:xfrm>
            <a:custGeom>
              <a:avLst/>
              <a:gdLst/>
              <a:ahLst/>
              <a:cxnLst/>
              <a:rect l="l" t="t" r="r" b="b"/>
              <a:pathLst>
                <a:path w="5113528" h="3402838">
                  <a:moveTo>
                    <a:pt x="0" y="0"/>
                  </a:moveTo>
                  <a:lnTo>
                    <a:pt x="5113528" y="0"/>
                  </a:lnTo>
                  <a:lnTo>
                    <a:pt x="5113528" y="3402838"/>
                  </a:lnTo>
                  <a:lnTo>
                    <a:pt x="0" y="3402838"/>
                  </a:lnTo>
                  <a:lnTo>
                    <a:pt x="0" y="0"/>
                  </a:lnTo>
                  <a:close/>
                </a:path>
              </a:pathLst>
            </a:custGeom>
            <a:blipFill>
              <a:blip r:embed="rId2"/>
              <a:stretch>
                <a:fillRect/>
              </a:stretch>
            </a:blipFill>
          </p:spPr>
        </p:sp>
      </p:grpSp>
      <p:sp>
        <p:nvSpPr>
          <p:cNvPr id="8" name="TextBox 8"/>
          <p:cNvSpPr txBox="1"/>
          <p:nvPr/>
        </p:nvSpPr>
        <p:spPr>
          <a:xfrm>
            <a:off x="6290530" y="3095935"/>
            <a:ext cx="10456942" cy="1588770"/>
          </a:xfrm>
          <a:prstGeom prst="rect">
            <a:avLst/>
          </a:prstGeom>
        </p:spPr>
        <p:txBody>
          <a:bodyPr lIns="0" tIns="0" rIns="0" bIns="0" rtlCol="0" anchor="t">
            <a:spAutoFit/>
          </a:bodyPr>
          <a:lstStyle/>
          <a:p>
            <a:pPr algn="l">
              <a:lnSpc>
                <a:spcPts val="4320"/>
              </a:lnSpc>
            </a:pPr>
            <a:r>
              <a:rPr lang="en-US" sz="2400">
                <a:solidFill>
                  <a:srgbClr val="000000"/>
                </a:solidFill>
                <a:latin typeface="思源黑体" panose="020B0500000000000000" charset="-122"/>
              </a:rPr>
              <a:t>         </a:t>
            </a:r>
            <a:r>
              <a:rPr lang="en-US" sz="2400">
                <a:solidFill>
                  <a:srgbClr val="000000"/>
                </a:solidFill>
                <a:latin typeface="思源黑体" panose="020B0500000000000000" charset="-122"/>
                <a:ea typeface="思源黑体" panose="020B0500000000000000" charset="-122"/>
              </a:rPr>
              <a:t>2022年年底及2023年年初，GPT(Generative Pre-trained Transformer)盛行于各个领域，它的成熟带来了一系列生产力的提升，GPT具备了强大的自然语言处理和对话生成能力，能够理解和生成人类语言。</a:t>
            </a:r>
            <a:endParaRPr lang="en-US" sz="2400">
              <a:solidFill>
                <a:srgbClr val="000000"/>
              </a:solidFill>
              <a:latin typeface="思源黑体" panose="020B0500000000000000" charset="-122"/>
              <a:ea typeface="思源黑体" panose="020B0500000000000000" charset="-122"/>
            </a:endParaRPr>
          </a:p>
        </p:txBody>
      </p:sp>
      <p:sp>
        <p:nvSpPr>
          <p:cNvPr id="9" name="TextBox 9"/>
          <p:cNvSpPr txBox="1"/>
          <p:nvPr/>
        </p:nvSpPr>
        <p:spPr>
          <a:xfrm>
            <a:off x="6493037" y="7097452"/>
            <a:ext cx="10254435" cy="1045845"/>
          </a:xfrm>
          <a:prstGeom prst="rect">
            <a:avLst/>
          </a:prstGeom>
        </p:spPr>
        <p:txBody>
          <a:bodyPr lIns="0" tIns="0" rIns="0" bIns="0" rtlCol="0" anchor="t">
            <a:spAutoFit/>
          </a:bodyPr>
          <a:lstStyle/>
          <a:p>
            <a:pPr algn="l">
              <a:lnSpc>
                <a:spcPts val="4320"/>
              </a:lnSpc>
            </a:pPr>
            <a:r>
              <a:rPr lang="en-US" sz="2400">
                <a:solidFill>
                  <a:srgbClr val="000000"/>
                </a:solidFill>
                <a:latin typeface="思源黑体" panose="020B0500000000000000" charset="-122"/>
                <a:ea typeface="思源黑体" panose="020B0500000000000000" charset="-122"/>
              </a:rPr>
              <a:t>         政务服务需要处理大量的信息和用户需求。而GPT可以通过对话方式与用户交互，提供智能化的支持和服务。</a:t>
            </a:r>
            <a:endParaRPr lang="en-US" sz="2400">
              <a:solidFill>
                <a:srgbClr val="000000"/>
              </a:solidFill>
              <a:latin typeface="思源黑体" panose="020B0500000000000000" charset="-122"/>
              <a:ea typeface="思源黑体" panose="020B0500000000000000" charset="-122"/>
            </a:endParaRPr>
          </a:p>
        </p:txBody>
      </p:sp>
      <p:grpSp>
        <p:nvGrpSpPr>
          <p:cNvPr id="10" name="Group 10"/>
          <p:cNvGrpSpPr/>
          <p:nvPr/>
        </p:nvGrpSpPr>
        <p:grpSpPr>
          <a:xfrm rot="0">
            <a:off x="1338021" y="5881669"/>
            <a:ext cx="4566464" cy="2935584"/>
            <a:chOff x="0" y="0"/>
            <a:chExt cx="7577032" cy="4870949"/>
          </a:xfrm>
        </p:grpSpPr>
        <p:sp>
          <p:nvSpPr>
            <p:cNvPr id="11" name="Freeform 11"/>
            <p:cNvSpPr/>
            <p:nvPr/>
          </p:nvSpPr>
          <p:spPr>
            <a:xfrm>
              <a:off x="0" y="0"/>
              <a:ext cx="7577074" cy="4870958"/>
            </a:xfrm>
            <a:custGeom>
              <a:avLst/>
              <a:gdLst/>
              <a:ahLst/>
              <a:cxnLst/>
              <a:rect l="l" t="t" r="r" b="b"/>
              <a:pathLst>
                <a:path w="7577074" h="4870958">
                  <a:moveTo>
                    <a:pt x="0" y="0"/>
                  </a:moveTo>
                  <a:lnTo>
                    <a:pt x="7577074" y="0"/>
                  </a:lnTo>
                  <a:lnTo>
                    <a:pt x="7577074" y="4870958"/>
                  </a:lnTo>
                  <a:lnTo>
                    <a:pt x="0" y="4870958"/>
                  </a:lnTo>
                  <a:lnTo>
                    <a:pt x="0" y="0"/>
                  </a:lnTo>
                  <a:close/>
                </a:path>
              </a:pathLst>
            </a:custGeom>
            <a:blipFill>
              <a:blip r:embed="rId3"/>
              <a:stretch>
                <a:fillRect/>
              </a:stretch>
            </a:blipFill>
          </p:spPr>
        </p:sp>
      </p:grpSp>
      <p:sp>
        <p:nvSpPr>
          <p:cNvPr id="12" name="TextBox 12"/>
          <p:cNvSpPr txBox="1"/>
          <p:nvPr/>
        </p:nvSpPr>
        <p:spPr>
          <a:xfrm>
            <a:off x="6706126" y="2223717"/>
            <a:ext cx="3266150" cy="607696"/>
          </a:xfrm>
          <a:prstGeom prst="rect">
            <a:avLst/>
          </a:prstGeom>
        </p:spPr>
        <p:txBody>
          <a:bodyPr lIns="0" tIns="0" rIns="0" bIns="0" rtlCol="0" anchor="t">
            <a:spAutoFit/>
          </a:bodyPr>
          <a:lstStyle/>
          <a:p>
            <a:pPr algn="l">
              <a:lnSpc>
                <a:spcPts val="5220"/>
              </a:lnSpc>
            </a:pPr>
            <a:r>
              <a:rPr lang="en-US" sz="2900">
                <a:solidFill>
                  <a:srgbClr val="000000"/>
                </a:solidFill>
                <a:latin typeface="思源黑体 Bold" panose="020B0800000000000000" charset="-122"/>
                <a:ea typeface="思源黑体 Bold" panose="020B0800000000000000" charset="-122"/>
              </a:rPr>
              <a:t>GPT的盛行</a:t>
            </a:r>
            <a:endParaRPr lang="en-US" sz="2900">
              <a:solidFill>
                <a:srgbClr val="000000"/>
              </a:solidFill>
              <a:latin typeface="思源黑体 Bold" panose="020B0800000000000000" charset="-122"/>
              <a:ea typeface="思源黑体 Bold" panose="020B0800000000000000" charset="-122"/>
            </a:endParaRPr>
          </a:p>
        </p:txBody>
      </p:sp>
      <p:sp>
        <p:nvSpPr>
          <p:cNvPr id="13" name="TextBox 13"/>
          <p:cNvSpPr txBox="1"/>
          <p:nvPr/>
        </p:nvSpPr>
        <p:spPr>
          <a:xfrm>
            <a:off x="6706126" y="6279054"/>
            <a:ext cx="3266150" cy="607696"/>
          </a:xfrm>
          <a:prstGeom prst="rect">
            <a:avLst/>
          </a:prstGeom>
        </p:spPr>
        <p:txBody>
          <a:bodyPr lIns="0" tIns="0" rIns="0" bIns="0" rtlCol="0" anchor="t">
            <a:spAutoFit/>
          </a:bodyPr>
          <a:lstStyle/>
          <a:p>
            <a:pPr algn="l">
              <a:lnSpc>
                <a:spcPts val="5220"/>
              </a:lnSpc>
            </a:pPr>
            <a:r>
              <a:rPr lang="en-US" sz="2900">
                <a:solidFill>
                  <a:srgbClr val="000000"/>
                </a:solidFill>
                <a:ea typeface="思源黑体 Bold" panose="020B0800000000000000" charset="-122"/>
              </a:rPr>
              <a:t>政务服务的需求</a:t>
            </a:r>
            <a:endParaRPr lang="en-US" sz="2900">
              <a:solidFill>
                <a:srgbClr val="000000"/>
              </a:solidFill>
              <a:ea typeface="思源黑体 Bold" panose="020B0800000000000000" charset="-122"/>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0723815" y="7031084"/>
            <a:ext cx="6318942" cy="2768324"/>
            <a:chOff x="0" y="0"/>
            <a:chExt cx="9612636" cy="4211288"/>
          </a:xfrm>
        </p:grpSpPr>
        <p:sp>
          <p:nvSpPr>
            <p:cNvPr id="5" name="Freeform 5"/>
            <p:cNvSpPr/>
            <p:nvPr/>
          </p:nvSpPr>
          <p:spPr>
            <a:xfrm>
              <a:off x="0" y="0"/>
              <a:ext cx="9612645" cy="4211294"/>
            </a:xfrm>
            <a:custGeom>
              <a:avLst/>
              <a:gdLst/>
              <a:ahLst/>
              <a:cxnLst/>
              <a:rect l="l" t="t" r="r" b="b"/>
              <a:pathLst>
                <a:path w="9612645" h="4211294">
                  <a:moveTo>
                    <a:pt x="0" y="0"/>
                  </a:moveTo>
                  <a:lnTo>
                    <a:pt x="9612645" y="0"/>
                  </a:lnTo>
                  <a:lnTo>
                    <a:pt x="9612645" y="4211294"/>
                  </a:lnTo>
                  <a:lnTo>
                    <a:pt x="0" y="4211294"/>
                  </a:lnTo>
                  <a:close/>
                </a:path>
              </a:pathLst>
            </a:custGeom>
            <a:blipFill>
              <a:blip r:embed="rId2"/>
              <a:stretch>
                <a:fillRect t="-2607" b="-2607"/>
              </a:stretch>
            </a:blipFill>
          </p:spPr>
        </p:sp>
      </p:grpSp>
      <p:grpSp>
        <p:nvGrpSpPr>
          <p:cNvPr id="6" name="Group 6"/>
          <p:cNvGrpSpPr/>
          <p:nvPr/>
        </p:nvGrpSpPr>
        <p:grpSpPr>
          <a:xfrm rot="0">
            <a:off x="10723815" y="4252577"/>
            <a:ext cx="6318942" cy="2619544"/>
            <a:chOff x="0" y="0"/>
            <a:chExt cx="9995638" cy="4143734"/>
          </a:xfrm>
        </p:grpSpPr>
        <p:sp>
          <p:nvSpPr>
            <p:cNvPr id="7" name="Freeform 7"/>
            <p:cNvSpPr/>
            <p:nvPr/>
          </p:nvSpPr>
          <p:spPr>
            <a:xfrm>
              <a:off x="0" y="0"/>
              <a:ext cx="9995636" cy="4143670"/>
            </a:xfrm>
            <a:custGeom>
              <a:avLst/>
              <a:gdLst/>
              <a:ahLst/>
              <a:cxnLst/>
              <a:rect l="l" t="t" r="r" b="b"/>
              <a:pathLst>
                <a:path w="9995636" h="4143670">
                  <a:moveTo>
                    <a:pt x="0" y="0"/>
                  </a:moveTo>
                  <a:lnTo>
                    <a:pt x="9995636" y="0"/>
                  </a:lnTo>
                  <a:lnTo>
                    <a:pt x="9995636" y="4143670"/>
                  </a:lnTo>
                  <a:lnTo>
                    <a:pt x="0" y="4143670"/>
                  </a:lnTo>
                  <a:close/>
                </a:path>
              </a:pathLst>
            </a:custGeom>
            <a:blipFill>
              <a:blip r:embed="rId3"/>
              <a:stretch>
                <a:fillRect l="-1398" r="-1398" b="-1"/>
              </a:stretch>
            </a:blipFill>
          </p:spPr>
        </p:sp>
      </p:grpSp>
      <p:grpSp>
        <p:nvGrpSpPr>
          <p:cNvPr id="8" name="Group 8"/>
          <p:cNvGrpSpPr/>
          <p:nvPr/>
        </p:nvGrpSpPr>
        <p:grpSpPr>
          <a:xfrm rot="0">
            <a:off x="10723815" y="1554615"/>
            <a:ext cx="6318942" cy="2468076"/>
            <a:chOff x="0" y="0"/>
            <a:chExt cx="9891905" cy="3863618"/>
          </a:xfrm>
        </p:grpSpPr>
        <p:sp>
          <p:nvSpPr>
            <p:cNvPr id="9" name="Freeform 9"/>
            <p:cNvSpPr/>
            <p:nvPr/>
          </p:nvSpPr>
          <p:spPr>
            <a:xfrm>
              <a:off x="0" y="0"/>
              <a:ext cx="9891913" cy="3863594"/>
            </a:xfrm>
            <a:custGeom>
              <a:avLst/>
              <a:gdLst/>
              <a:ahLst/>
              <a:cxnLst/>
              <a:rect l="l" t="t" r="r" b="b"/>
              <a:pathLst>
                <a:path w="9891913" h="3863594">
                  <a:moveTo>
                    <a:pt x="0" y="0"/>
                  </a:moveTo>
                  <a:lnTo>
                    <a:pt x="9891913" y="0"/>
                  </a:lnTo>
                  <a:lnTo>
                    <a:pt x="9891913" y="3863594"/>
                  </a:lnTo>
                  <a:lnTo>
                    <a:pt x="0" y="3863594"/>
                  </a:lnTo>
                  <a:close/>
                </a:path>
              </a:pathLst>
            </a:custGeom>
            <a:blipFill>
              <a:blip r:embed="rId4"/>
              <a:stretch>
                <a:fillRect l="-1292" r="-1292"/>
              </a:stretch>
            </a:blipFill>
          </p:spPr>
        </p:sp>
      </p:grpSp>
      <p:sp>
        <p:nvSpPr>
          <p:cNvPr id="10" name="TextBox 10"/>
          <p:cNvSpPr txBox="1"/>
          <p:nvPr/>
        </p:nvSpPr>
        <p:spPr>
          <a:xfrm>
            <a:off x="1302398" y="2005327"/>
            <a:ext cx="8801735" cy="4599305"/>
          </a:xfrm>
          <a:prstGeom prst="rect">
            <a:avLst/>
          </a:prstGeom>
        </p:spPr>
        <p:txBody>
          <a:bodyPr lIns="0" tIns="0" rIns="0" bIns="0" rtlCol="0" anchor="t">
            <a:spAutoFit/>
          </a:bodyPr>
          <a:lstStyle/>
          <a:p>
            <a:pPr algn="l">
              <a:lnSpc>
                <a:spcPts val="4630"/>
              </a:lnSpc>
            </a:pPr>
            <a:r>
              <a:rPr lang="en-US" sz="2600">
                <a:solidFill>
                  <a:srgbClr val="000000"/>
                </a:solidFill>
                <a:latin typeface="思源黑体" panose="020B0500000000000000" charset="-122"/>
              </a:rPr>
              <a:t>         </a:t>
            </a:r>
            <a:r>
              <a:rPr lang="en-US" sz="2600">
                <a:solidFill>
                  <a:srgbClr val="000000"/>
                </a:solidFill>
                <a:latin typeface="思源黑体" panose="020B0500000000000000" charset="-122"/>
                <a:ea typeface="思源黑体" panose="020B0500000000000000" charset="-122"/>
              </a:rPr>
              <a:t>我国《“十四五”规划纲要》中明确指出将</a:t>
            </a:r>
            <a:r>
              <a:rPr lang="en-US" sz="2600">
                <a:solidFill>
                  <a:srgbClr val="000000"/>
                </a:solidFill>
                <a:ea typeface="思源黑体 Bold" panose="020B0800000000000000" charset="-122"/>
              </a:rPr>
              <a:t>深度学习框架算法平台构建和自然语言处理</a:t>
            </a:r>
            <a:r>
              <a:rPr lang="en-US" sz="2600">
                <a:solidFill>
                  <a:srgbClr val="000000"/>
                </a:solidFill>
                <a:ea typeface="思源黑体" panose="020B0500000000000000" charset="-122"/>
              </a:rPr>
              <a:t>等领域创新列为重点科技前沿领域发展目标，足见国家对相关研究应用到国防民生的重视程度，基于深度学习技术的问答研究具有十分重要的战略意义。</a:t>
            </a:r>
            <a:endParaRPr lang="en-US" sz="2600">
              <a:solidFill>
                <a:srgbClr val="000000"/>
              </a:solidFill>
              <a:ea typeface="思源黑体" panose="020B0500000000000000" charset="-122"/>
            </a:endParaRPr>
          </a:p>
          <a:p>
            <a:pPr algn="l">
              <a:lnSpc>
                <a:spcPts val="4630"/>
              </a:lnSpc>
            </a:pPr>
            <a:r>
              <a:rPr lang="en-US" sz="2600">
                <a:solidFill>
                  <a:srgbClr val="000000"/>
                </a:solidFill>
                <a:latin typeface="思源黑体" panose="020B0500000000000000" charset="-122"/>
                <a:ea typeface="思源黑体" panose="020B0500000000000000" charset="-122"/>
              </a:rPr>
              <a:t>         作为国内首个政务服务领域大模型应用探索，北京市政务服务大模型更是在国内外探索大模型助力政务管理实践方面具有极强的示范带动意义。</a:t>
            </a:r>
            <a:endParaRPr lang="en-US" sz="2600">
              <a:solidFill>
                <a:srgbClr val="000000"/>
              </a:solidFill>
              <a:latin typeface="思源黑体" panose="020B0500000000000000" charset="-122"/>
              <a:ea typeface="思源黑体" panose="020B0500000000000000" charset="-122"/>
            </a:endParaRPr>
          </a:p>
        </p:txBody>
      </p:sp>
      <p:sp>
        <p:nvSpPr>
          <p:cNvPr id="11" name="TextBox 11"/>
          <p:cNvSpPr txBox="1"/>
          <p:nvPr/>
        </p:nvSpPr>
        <p:spPr>
          <a:xfrm>
            <a:off x="1302398" y="7017385"/>
            <a:ext cx="8693785" cy="2240915"/>
          </a:xfrm>
          <a:prstGeom prst="rect">
            <a:avLst/>
          </a:prstGeom>
        </p:spPr>
        <p:txBody>
          <a:bodyPr lIns="0" tIns="0" rIns="0" bIns="0" rtlCol="0" anchor="t">
            <a:spAutoFit/>
          </a:bodyPr>
          <a:lstStyle/>
          <a:p>
            <a:pPr algn="l">
              <a:lnSpc>
                <a:spcPts val="4525"/>
              </a:lnSpc>
            </a:pPr>
            <a:r>
              <a:rPr lang="en-US" sz="2600">
                <a:solidFill>
                  <a:srgbClr val="000000"/>
                </a:solidFill>
                <a:latin typeface="思源黑体" panose="020B0500000000000000" charset="-122"/>
              </a:rPr>
              <a:t>        </a:t>
            </a:r>
            <a:r>
              <a:rPr lang="en-US" sz="2600">
                <a:solidFill>
                  <a:srgbClr val="000000"/>
                </a:solidFill>
                <a:ea typeface="思源黑体" panose="020B0500000000000000" charset="-122"/>
              </a:rPr>
              <a:t>本项目立足于</a:t>
            </a:r>
            <a:r>
              <a:rPr lang="en-US" sz="2600">
                <a:solidFill>
                  <a:srgbClr val="000000"/>
                </a:solidFill>
                <a:latin typeface="思源黑体 Bold" panose="020B0800000000000000" charset="-122"/>
                <a:ea typeface="思源黑体 Bold" panose="020B0800000000000000" charset="-122"/>
              </a:rPr>
              <a:t>“讲民生政策触手可及”</a:t>
            </a:r>
            <a:r>
              <a:rPr lang="en-US" sz="2600">
                <a:solidFill>
                  <a:srgbClr val="000000"/>
                </a:solidFill>
                <a:ea typeface="思源黑体" panose="020B0500000000000000" charset="-122"/>
              </a:rPr>
              <a:t>的理念，服务于人民群众对民生政策的知悉需求，创设</a:t>
            </a:r>
            <a:r>
              <a:rPr lang="en-US" sz="2600">
                <a:solidFill>
                  <a:srgbClr val="000000"/>
                </a:solidFill>
                <a:ea typeface="思源黑体 Bold" panose="020B0800000000000000" charset="-122"/>
              </a:rPr>
              <a:t>一站式便民问答系统</a:t>
            </a:r>
            <a:r>
              <a:rPr lang="en-US" sz="2600">
                <a:solidFill>
                  <a:srgbClr val="000000"/>
                </a:solidFill>
                <a:ea typeface="思源黑体" panose="020B0500000000000000" charset="-122"/>
              </a:rPr>
              <a:t>，把政策解读给群众，以技术服务政务，对提高人民的幸福感，推动数字中国建设具有深刻的现实意义。</a:t>
            </a:r>
            <a:endParaRPr lang="en-US" sz="2600">
              <a:solidFill>
                <a:srgbClr val="000000"/>
              </a:solidFill>
              <a:ea typeface="思源黑体" panose="020B0500000000000000" charset="-122"/>
            </a:endParaRPr>
          </a:p>
        </p:txBody>
      </p:sp>
      <p:grpSp>
        <p:nvGrpSpPr>
          <p:cNvPr id="12" name="Group 12"/>
          <p:cNvGrpSpPr/>
          <p:nvPr/>
        </p:nvGrpSpPr>
        <p:grpSpPr>
          <a:xfrm rot="0">
            <a:off x="1638956" y="515615"/>
            <a:ext cx="15403801" cy="731520"/>
            <a:chOff x="0" y="0"/>
            <a:chExt cx="20538402" cy="975360"/>
          </a:xfrm>
        </p:grpSpPr>
        <p:sp>
          <p:nvSpPr>
            <p:cNvPr id="13" name="AutoShape 13"/>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14" name="TextBox 14"/>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社会价值</a:t>
              </a:r>
              <a:endParaRPr lang="en-US" sz="4200">
                <a:solidFill>
                  <a:srgbClr val="1B4367"/>
                </a:solidFill>
                <a:ea typeface="思源黑体 Bold" panose="020B0800000000000000" charset="-122"/>
              </a:endParaRP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2204379" y="2876306"/>
            <a:ext cx="4871245" cy="2866252"/>
            <a:chOff x="0" y="0"/>
            <a:chExt cx="6494994" cy="3821670"/>
          </a:xfrm>
        </p:grpSpPr>
        <p:grpSp>
          <p:nvGrpSpPr>
            <p:cNvPr id="5" name="Group 5"/>
            <p:cNvGrpSpPr/>
            <p:nvPr/>
          </p:nvGrpSpPr>
          <p:grpSpPr>
            <a:xfrm rot="0">
              <a:off x="0" y="0"/>
              <a:ext cx="6494994" cy="3821670"/>
              <a:chOff x="0" y="0"/>
              <a:chExt cx="1432518" cy="842897"/>
            </a:xfrm>
          </p:grpSpPr>
          <p:sp>
            <p:nvSpPr>
              <p:cNvPr id="6" name="Freeform 6"/>
              <p:cNvSpPr/>
              <p:nvPr/>
            </p:nvSpPr>
            <p:spPr>
              <a:xfrm>
                <a:off x="0" y="0"/>
                <a:ext cx="1432518" cy="842897"/>
              </a:xfrm>
              <a:custGeom>
                <a:avLst/>
                <a:gdLst/>
                <a:ahLst/>
                <a:cxnLst/>
                <a:rect l="l" t="t" r="r" b="b"/>
                <a:pathLst>
                  <a:path w="1432518" h="842897">
                    <a:moveTo>
                      <a:pt x="0" y="0"/>
                    </a:moveTo>
                    <a:lnTo>
                      <a:pt x="1432518" y="0"/>
                    </a:lnTo>
                    <a:lnTo>
                      <a:pt x="1432518" y="842897"/>
                    </a:lnTo>
                    <a:lnTo>
                      <a:pt x="0" y="842897"/>
                    </a:lnTo>
                    <a:close/>
                  </a:path>
                </a:pathLst>
              </a:custGeom>
              <a:solidFill>
                <a:srgbClr val="1B4367"/>
              </a:solidFill>
            </p:spPr>
          </p:sp>
          <p:sp>
            <p:nvSpPr>
              <p:cNvPr id="7" name="TextBox 7"/>
              <p:cNvSpPr txBox="1"/>
              <p:nvPr/>
            </p:nvSpPr>
            <p:spPr>
              <a:xfrm>
                <a:off x="0" y="-47625"/>
                <a:ext cx="1432518" cy="890522"/>
              </a:xfrm>
              <a:prstGeom prst="rect">
                <a:avLst/>
              </a:prstGeom>
            </p:spPr>
            <p:txBody>
              <a:bodyPr lIns="45496" tIns="45496" rIns="45496" bIns="45496" rtlCol="0" anchor="ctr"/>
              <a:lstStyle/>
              <a:p>
                <a:pPr algn="ctr">
                  <a:lnSpc>
                    <a:spcPts val="3360"/>
                  </a:lnSpc>
                </a:pPr>
              </a:p>
            </p:txBody>
          </p:sp>
        </p:grpSp>
        <p:grpSp>
          <p:nvGrpSpPr>
            <p:cNvPr id="8" name="Group 8"/>
            <p:cNvGrpSpPr/>
            <p:nvPr/>
          </p:nvGrpSpPr>
          <p:grpSpPr>
            <a:xfrm rot="0">
              <a:off x="45697" y="39829"/>
              <a:ext cx="6403601" cy="3742013"/>
              <a:chOff x="0" y="0"/>
              <a:chExt cx="1412361" cy="825328"/>
            </a:xfrm>
          </p:grpSpPr>
          <p:sp>
            <p:nvSpPr>
              <p:cNvPr id="9" name="Freeform 9"/>
              <p:cNvSpPr/>
              <p:nvPr/>
            </p:nvSpPr>
            <p:spPr>
              <a:xfrm>
                <a:off x="0" y="0"/>
                <a:ext cx="1412361" cy="825328"/>
              </a:xfrm>
              <a:custGeom>
                <a:avLst/>
                <a:gdLst/>
                <a:ahLst/>
                <a:cxnLst/>
                <a:rect l="l" t="t" r="r" b="b"/>
                <a:pathLst>
                  <a:path w="1412361" h="825328">
                    <a:moveTo>
                      <a:pt x="0" y="0"/>
                    </a:moveTo>
                    <a:lnTo>
                      <a:pt x="1412361" y="0"/>
                    </a:lnTo>
                    <a:lnTo>
                      <a:pt x="1412361" y="825328"/>
                    </a:lnTo>
                    <a:lnTo>
                      <a:pt x="0" y="825328"/>
                    </a:lnTo>
                    <a:close/>
                  </a:path>
                </a:pathLst>
              </a:custGeom>
              <a:solidFill>
                <a:srgbClr val="F9F9F9"/>
              </a:solidFill>
            </p:spPr>
          </p:sp>
          <p:sp>
            <p:nvSpPr>
              <p:cNvPr id="10" name="TextBox 10"/>
              <p:cNvSpPr txBox="1"/>
              <p:nvPr/>
            </p:nvSpPr>
            <p:spPr>
              <a:xfrm>
                <a:off x="0" y="-47625"/>
                <a:ext cx="1412361" cy="872953"/>
              </a:xfrm>
              <a:prstGeom prst="rect">
                <a:avLst/>
              </a:prstGeom>
            </p:spPr>
            <p:txBody>
              <a:bodyPr lIns="45496" tIns="45496" rIns="45496" bIns="45496" rtlCol="0" anchor="ctr"/>
              <a:lstStyle/>
              <a:p>
                <a:pPr algn="ctr">
                  <a:lnSpc>
                    <a:spcPts val="3360"/>
                  </a:lnSpc>
                </a:pPr>
              </a:p>
            </p:txBody>
          </p:sp>
        </p:grpSp>
      </p:grpSp>
      <p:grpSp>
        <p:nvGrpSpPr>
          <p:cNvPr id="11" name="Group 11"/>
          <p:cNvGrpSpPr/>
          <p:nvPr/>
        </p:nvGrpSpPr>
        <p:grpSpPr>
          <a:xfrm rot="0">
            <a:off x="1638956" y="515615"/>
            <a:ext cx="15403801" cy="731520"/>
            <a:chOff x="0" y="0"/>
            <a:chExt cx="20538402" cy="975360"/>
          </a:xfrm>
        </p:grpSpPr>
        <p:sp>
          <p:nvSpPr>
            <p:cNvPr id="12" name="AutoShape 12"/>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13" name="TextBox 13"/>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项目背景</a:t>
              </a:r>
              <a:endParaRPr lang="en-US" sz="4200">
                <a:solidFill>
                  <a:srgbClr val="1B4367"/>
                </a:solidFill>
                <a:ea typeface="思源黑体 Bold" panose="020B0800000000000000" charset="-122"/>
              </a:endParaRPr>
            </a:p>
          </p:txBody>
        </p:sp>
      </p:grpSp>
      <p:grpSp>
        <p:nvGrpSpPr>
          <p:cNvPr id="14" name="Group 14"/>
          <p:cNvGrpSpPr/>
          <p:nvPr/>
        </p:nvGrpSpPr>
        <p:grpSpPr>
          <a:xfrm rot="0">
            <a:off x="5767092" y="3176450"/>
            <a:ext cx="4136751" cy="2170716"/>
            <a:chOff x="0" y="0"/>
            <a:chExt cx="5515668" cy="2894288"/>
          </a:xfrm>
        </p:grpSpPr>
        <p:grpSp>
          <p:nvGrpSpPr>
            <p:cNvPr id="15" name="Group 15"/>
            <p:cNvGrpSpPr/>
            <p:nvPr/>
          </p:nvGrpSpPr>
          <p:grpSpPr>
            <a:xfrm rot="0">
              <a:off x="1297566" y="0"/>
              <a:ext cx="2920535" cy="2894288"/>
              <a:chOff x="0" y="0"/>
              <a:chExt cx="812800" cy="805495"/>
            </a:xfrm>
          </p:grpSpPr>
          <p:sp>
            <p:nvSpPr>
              <p:cNvPr id="16" name="Freeform 16"/>
              <p:cNvSpPr/>
              <p:nvPr/>
            </p:nvSpPr>
            <p:spPr>
              <a:xfrm>
                <a:off x="0" y="0"/>
                <a:ext cx="812800" cy="805495"/>
              </a:xfrm>
              <a:custGeom>
                <a:avLst/>
                <a:gdLst/>
                <a:ahLst/>
                <a:cxnLst/>
                <a:rect l="l" t="t" r="r" b="b"/>
                <a:pathLst>
                  <a:path w="812800" h="805495">
                    <a:moveTo>
                      <a:pt x="406400" y="0"/>
                    </a:moveTo>
                    <a:cubicBezTo>
                      <a:pt x="181951" y="0"/>
                      <a:pt x="0" y="180316"/>
                      <a:pt x="0" y="402748"/>
                    </a:cubicBezTo>
                    <a:cubicBezTo>
                      <a:pt x="0" y="625179"/>
                      <a:pt x="181951" y="805495"/>
                      <a:pt x="406400" y="805495"/>
                    </a:cubicBezTo>
                    <a:cubicBezTo>
                      <a:pt x="630849" y="805495"/>
                      <a:pt x="812800" y="625179"/>
                      <a:pt x="812800" y="402748"/>
                    </a:cubicBezTo>
                    <a:cubicBezTo>
                      <a:pt x="812800" y="180316"/>
                      <a:pt x="630849" y="0"/>
                      <a:pt x="406400" y="0"/>
                    </a:cubicBezTo>
                    <a:close/>
                  </a:path>
                </a:pathLst>
              </a:custGeom>
              <a:solidFill>
                <a:srgbClr val="558ED5"/>
              </a:solidFill>
            </p:spPr>
          </p:sp>
          <p:sp>
            <p:nvSpPr>
              <p:cNvPr id="17" name="TextBox 17"/>
              <p:cNvSpPr txBox="1"/>
              <p:nvPr/>
            </p:nvSpPr>
            <p:spPr>
              <a:xfrm>
                <a:off x="76200" y="-10210"/>
                <a:ext cx="660400" cy="740190"/>
              </a:xfrm>
              <a:prstGeom prst="rect">
                <a:avLst/>
              </a:prstGeom>
            </p:spPr>
            <p:txBody>
              <a:bodyPr lIns="46582" tIns="46582" rIns="46582" bIns="46582" rtlCol="0" anchor="ctr"/>
              <a:lstStyle/>
              <a:p>
                <a:pPr algn="ctr">
                  <a:lnSpc>
                    <a:spcPts val="3415"/>
                  </a:lnSpc>
                </a:pPr>
              </a:p>
            </p:txBody>
          </p:sp>
        </p:grpSp>
        <p:grpSp>
          <p:nvGrpSpPr>
            <p:cNvPr id="18" name="Group 18"/>
            <p:cNvGrpSpPr/>
            <p:nvPr/>
          </p:nvGrpSpPr>
          <p:grpSpPr>
            <a:xfrm rot="0">
              <a:off x="1463794" y="153104"/>
              <a:ext cx="2588080" cy="258808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6BAB"/>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21" name="TextBox 21"/>
            <p:cNvSpPr txBox="1"/>
            <p:nvPr/>
          </p:nvSpPr>
          <p:spPr>
            <a:xfrm>
              <a:off x="0" y="674126"/>
              <a:ext cx="5515668" cy="1479361"/>
            </a:xfrm>
            <a:prstGeom prst="rect">
              <a:avLst/>
            </a:prstGeom>
          </p:spPr>
          <p:txBody>
            <a:bodyPr lIns="0" tIns="0" rIns="0" bIns="0" rtlCol="0" anchor="t">
              <a:spAutoFit/>
            </a:bodyPr>
            <a:lstStyle/>
            <a:p>
              <a:pPr algn="ctr">
                <a:lnSpc>
                  <a:spcPts val="4580"/>
                </a:lnSpc>
              </a:pPr>
              <a:r>
                <a:rPr lang="en-US" sz="3270" spc="507">
                  <a:solidFill>
                    <a:srgbClr val="FFFFFF"/>
                  </a:solidFill>
                  <a:ea typeface="思源黑体 Bold" panose="020B0800000000000000" charset="-122"/>
                </a:rPr>
                <a:t>系统</a:t>
              </a:r>
              <a:endParaRPr lang="en-US" sz="3270" spc="507">
                <a:solidFill>
                  <a:srgbClr val="FFFFFF"/>
                </a:solidFill>
                <a:ea typeface="思源黑体 Bold" panose="020B0800000000000000" charset="-122"/>
              </a:endParaRPr>
            </a:p>
            <a:p>
              <a:pPr algn="ctr">
                <a:lnSpc>
                  <a:spcPts val="4580"/>
                </a:lnSpc>
              </a:pPr>
              <a:r>
                <a:rPr lang="en-US" sz="3270" spc="507">
                  <a:solidFill>
                    <a:srgbClr val="FFFFFF"/>
                  </a:solidFill>
                  <a:ea typeface="思源黑体 Bold" panose="020B0800000000000000" charset="-122"/>
                </a:rPr>
                <a:t>低级</a:t>
              </a:r>
              <a:endParaRPr lang="en-US" sz="3270" spc="507">
                <a:solidFill>
                  <a:srgbClr val="FFFFFF"/>
                </a:solidFill>
                <a:ea typeface="思源黑体 Bold" panose="020B0800000000000000" charset="-122"/>
              </a:endParaRPr>
            </a:p>
          </p:txBody>
        </p:sp>
      </p:grpSp>
      <p:grpSp>
        <p:nvGrpSpPr>
          <p:cNvPr id="22" name="Group 22"/>
          <p:cNvGrpSpPr/>
          <p:nvPr/>
        </p:nvGrpSpPr>
        <p:grpSpPr>
          <a:xfrm rot="0">
            <a:off x="5975618" y="7371334"/>
            <a:ext cx="6336764" cy="2177370"/>
            <a:chOff x="0" y="0"/>
            <a:chExt cx="8449018" cy="2903160"/>
          </a:xfrm>
        </p:grpSpPr>
        <p:grpSp>
          <p:nvGrpSpPr>
            <p:cNvPr id="23" name="Group 23"/>
            <p:cNvGrpSpPr/>
            <p:nvPr/>
          </p:nvGrpSpPr>
          <p:grpSpPr>
            <a:xfrm rot="0">
              <a:off x="0" y="0"/>
              <a:ext cx="8449018" cy="2903160"/>
              <a:chOff x="0" y="0"/>
              <a:chExt cx="1863493" cy="640313"/>
            </a:xfrm>
          </p:grpSpPr>
          <p:sp>
            <p:nvSpPr>
              <p:cNvPr id="24" name="Freeform 24"/>
              <p:cNvSpPr/>
              <p:nvPr/>
            </p:nvSpPr>
            <p:spPr>
              <a:xfrm>
                <a:off x="0" y="0"/>
                <a:ext cx="1863493" cy="640313"/>
              </a:xfrm>
              <a:custGeom>
                <a:avLst/>
                <a:gdLst/>
                <a:ahLst/>
                <a:cxnLst/>
                <a:rect l="l" t="t" r="r" b="b"/>
                <a:pathLst>
                  <a:path w="1863493" h="640313">
                    <a:moveTo>
                      <a:pt x="0" y="0"/>
                    </a:moveTo>
                    <a:lnTo>
                      <a:pt x="1863493" y="0"/>
                    </a:lnTo>
                    <a:lnTo>
                      <a:pt x="1863493" y="640313"/>
                    </a:lnTo>
                    <a:lnTo>
                      <a:pt x="0" y="640313"/>
                    </a:lnTo>
                    <a:close/>
                  </a:path>
                </a:pathLst>
              </a:custGeom>
              <a:solidFill>
                <a:srgbClr val="1B4367"/>
              </a:solidFill>
            </p:spPr>
          </p:sp>
          <p:sp>
            <p:nvSpPr>
              <p:cNvPr id="25" name="TextBox 25"/>
              <p:cNvSpPr txBox="1"/>
              <p:nvPr/>
            </p:nvSpPr>
            <p:spPr>
              <a:xfrm>
                <a:off x="0" y="-47625"/>
                <a:ext cx="1863493" cy="687938"/>
              </a:xfrm>
              <a:prstGeom prst="rect">
                <a:avLst/>
              </a:prstGeom>
            </p:spPr>
            <p:txBody>
              <a:bodyPr lIns="45496" tIns="45496" rIns="45496" bIns="45496" rtlCol="0" anchor="ctr"/>
              <a:lstStyle/>
              <a:p>
                <a:pPr algn="ctr">
                  <a:lnSpc>
                    <a:spcPts val="3360"/>
                  </a:lnSpc>
                </a:pPr>
              </a:p>
            </p:txBody>
          </p:sp>
        </p:grpSp>
        <p:grpSp>
          <p:nvGrpSpPr>
            <p:cNvPr id="26" name="Group 26"/>
            <p:cNvGrpSpPr/>
            <p:nvPr/>
          </p:nvGrpSpPr>
          <p:grpSpPr>
            <a:xfrm rot="0">
              <a:off x="51549" y="51737"/>
              <a:ext cx="8345921" cy="2799687"/>
              <a:chOff x="0" y="0"/>
              <a:chExt cx="1840754" cy="617491"/>
            </a:xfrm>
          </p:grpSpPr>
          <p:sp>
            <p:nvSpPr>
              <p:cNvPr id="27" name="Freeform 27"/>
              <p:cNvSpPr/>
              <p:nvPr/>
            </p:nvSpPr>
            <p:spPr>
              <a:xfrm>
                <a:off x="0" y="0"/>
                <a:ext cx="1840754" cy="617491"/>
              </a:xfrm>
              <a:custGeom>
                <a:avLst/>
                <a:gdLst/>
                <a:ahLst/>
                <a:cxnLst/>
                <a:rect l="l" t="t" r="r" b="b"/>
                <a:pathLst>
                  <a:path w="1840754" h="617491">
                    <a:moveTo>
                      <a:pt x="0" y="0"/>
                    </a:moveTo>
                    <a:lnTo>
                      <a:pt x="1840754" y="0"/>
                    </a:lnTo>
                    <a:lnTo>
                      <a:pt x="1840754" y="617491"/>
                    </a:lnTo>
                    <a:lnTo>
                      <a:pt x="0" y="617491"/>
                    </a:lnTo>
                    <a:close/>
                  </a:path>
                </a:pathLst>
              </a:custGeom>
              <a:solidFill>
                <a:srgbClr val="F9F9F9"/>
              </a:solidFill>
            </p:spPr>
          </p:sp>
          <p:sp>
            <p:nvSpPr>
              <p:cNvPr id="28" name="TextBox 28"/>
              <p:cNvSpPr txBox="1"/>
              <p:nvPr/>
            </p:nvSpPr>
            <p:spPr>
              <a:xfrm>
                <a:off x="0" y="-47625"/>
                <a:ext cx="1840754" cy="665116"/>
              </a:xfrm>
              <a:prstGeom prst="rect">
                <a:avLst/>
              </a:prstGeom>
            </p:spPr>
            <p:txBody>
              <a:bodyPr lIns="45496" tIns="45496" rIns="45496" bIns="45496" rtlCol="0" anchor="ctr"/>
              <a:lstStyle/>
              <a:p>
                <a:pPr algn="ctr">
                  <a:lnSpc>
                    <a:spcPts val="3360"/>
                  </a:lnSpc>
                </a:pPr>
              </a:p>
            </p:txBody>
          </p:sp>
        </p:grpSp>
        <p:sp>
          <p:nvSpPr>
            <p:cNvPr id="29" name="TextBox 29"/>
            <p:cNvSpPr txBox="1"/>
            <p:nvPr/>
          </p:nvSpPr>
          <p:spPr>
            <a:xfrm>
              <a:off x="402870" y="466060"/>
              <a:ext cx="7643277" cy="1875790"/>
            </a:xfrm>
            <a:prstGeom prst="rect">
              <a:avLst/>
            </a:prstGeom>
          </p:spPr>
          <p:txBody>
            <a:bodyPr lIns="0" tIns="0" rIns="0" bIns="0" rtlCol="0" anchor="t">
              <a:spAutoFit/>
            </a:bodyPr>
            <a:lstStyle/>
            <a:p>
              <a:pPr>
                <a:lnSpc>
                  <a:spcPts val="3840"/>
                </a:lnSpc>
              </a:pPr>
              <a:r>
                <a:rPr lang="en-US" sz="2400">
                  <a:solidFill>
                    <a:srgbClr val="000000"/>
                  </a:solidFill>
                  <a:latin typeface="思源黑体" panose="020B0500000000000000" charset="-122"/>
                </a:rPr>
                <a:t>          </a:t>
              </a:r>
              <a:r>
                <a:rPr lang="en-US" sz="2400">
                  <a:solidFill>
                    <a:srgbClr val="000000"/>
                  </a:solidFill>
                  <a:ea typeface="思源黑体" panose="020B0500000000000000" charset="-122"/>
                </a:rPr>
                <a:t>由于政策和法规经常变化，传统系统可能无法及时更新信息，导致提供的答案可能过时或不准确。</a:t>
              </a:r>
              <a:endParaRPr lang="en-US" sz="2400">
                <a:solidFill>
                  <a:srgbClr val="000000"/>
                </a:solidFill>
                <a:ea typeface="思源黑体" panose="020B0500000000000000" charset="-122"/>
              </a:endParaRPr>
            </a:p>
          </p:txBody>
        </p:sp>
      </p:grpSp>
      <p:grpSp>
        <p:nvGrpSpPr>
          <p:cNvPr id="30" name="Group 30"/>
          <p:cNvGrpSpPr/>
          <p:nvPr/>
        </p:nvGrpSpPr>
        <p:grpSpPr>
          <a:xfrm rot="0">
            <a:off x="11471251" y="2828681"/>
            <a:ext cx="4871245" cy="2866252"/>
            <a:chOff x="0" y="0"/>
            <a:chExt cx="6494994" cy="3821670"/>
          </a:xfrm>
        </p:grpSpPr>
        <p:grpSp>
          <p:nvGrpSpPr>
            <p:cNvPr id="31" name="Group 31"/>
            <p:cNvGrpSpPr/>
            <p:nvPr/>
          </p:nvGrpSpPr>
          <p:grpSpPr>
            <a:xfrm rot="0">
              <a:off x="0" y="0"/>
              <a:ext cx="6494994" cy="3821670"/>
              <a:chOff x="0" y="0"/>
              <a:chExt cx="1432518" cy="842897"/>
            </a:xfrm>
          </p:grpSpPr>
          <p:sp>
            <p:nvSpPr>
              <p:cNvPr id="32" name="Freeform 32"/>
              <p:cNvSpPr/>
              <p:nvPr/>
            </p:nvSpPr>
            <p:spPr>
              <a:xfrm>
                <a:off x="0" y="0"/>
                <a:ext cx="1432518" cy="842897"/>
              </a:xfrm>
              <a:custGeom>
                <a:avLst/>
                <a:gdLst/>
                <a:ahLst/>
                <a:cxnLst/>
                <a:rect l="l" t="t" r="r" b="b"/>
                <a:pathLst>
                  <a:path w="1432518" h="842897">
                    <a:moveTo>
                      <a:pt x="0" y="0"/>
                    </a:moveTo>
                    <a:lnTo>
                      <a:pt x="1432518" y="0"/>
                    </a:lnTo>
                    <a:lnTo>
                      <a:pt x="1432518" y="842897"/>
                    </a:lnTo>
                    <a:lnTo>
                      <a:pt x="0" y="842897"/>
                    </a:lnTo>
                    <a:close/>
                  </a:path>
                </a:pathLst>
              </a:custGeom>
              <a:solidFill>
                <a:srgbClr val="1B4367"/>
              </a:solidFill>
            </p:spPr>
          </p:sp>
          <p:sp>
            <p:nvSpPr>
              <p:cNvPr id="33" name="TextBox 33"/>
              <p:cNvSpPr txBox="1"/>
              <p:nvPr/>
            </p:nvSpPr>
            <p:spPr>
              <a:xfrm>
                <a:off x="0" y="-47625"/>
                <a:ext cx="1432518" cy="890522"/>
              </a:xfrm>
              <a:prstGeom prst="rect">
                <a:avLst/>
              </a:prstGeom>
            </p:spPr>
            <p:txBody>
              <a:bodyPr lIns="45496" tIns="45496" rIns="45496" bIns="45496" rtlCol="0" anchor="ctr"/>
              <a:lstStyle/>
              <a:p>
                <a:pPr algn="ctr">
                  <a:lnSpc>
                    <a:spcPts val="3360"/>
                  </a:lnSpc>
                </a:pPr>
              </a:p>
            </p:txBody>
          </p:sp>
        </p:grpSp>
        <p:grpSp>
          <p:nvGrpSpPr>
            <p:cNvPr id="34" name="Group 34"/>
            <p:cNvGrpSpPr/>
            <p:nvPr/>
          </p:nvGrpSpPr>
          <p:grpSpPr>
            <a:xfrm rot="0">
              <a:off x="45697" y="39829"/>
              <a:ext cx="6403601" cy="3742013"/>
              <a:chOff x="0" y="0"/>
              <a:chExt cx="1412361" cy="825328"/>
            </a:xfrm>
          </p:grpSpPr>
          <p:sp>
            <p:nvSpPr>
              <p:cNvPr id="35" name="Freeform 35"/>
              <p:cNvSpPr/>
              <p:nvPr/>
            </p:nvSpPr>
            <p:spPr>
              <a:xfrm>
                <a:off x="0" y="0"/>
                <a:ext cx="1412361" cy="825328"/>
              </a:xfrm>
              <a:custGeom>
                <a:avLst/>
                <a:gdLst/>
                <a:ahLst/>
                <a:cxnLst/>
                <a:rect l="l" t="t" r="r" b="b"/>
                <a:pathLst>
                  <a:path w="1412361" h="825328">
                    <a:moveTo>
                      <a:pt x="0" y="0"/>
                    </a:moveTo>
                    <a:lnTo>
                      <a:pt x="1412361" y="0"/>
                    </a:lnTo>
                    <a:lnTo>
                      <a:pt x="1412361" y="825328"/>
                    </a:lnTo>
                    <a:lnTo>
                      <a:pt x="0" y="825328"/>
                    </a:lnTo>
                    <a:close/>
                  </a:path>
                </a:pathLst>
              </a:custGeom>
              <a:solidFill>
                <a:srgbClr val="F9F9F9"/>
              </a:solidFill>
            </p:spPr>
          </p:sp>
          <p:sp>
            <p:nvSpPr>
              <p:cNvPr id="36" name="TextBox 36"/>
              <p:cNvSpPr txBox="1"/>
              <p:nvPr/>
            </p:nvSpPr>
            <p:spPr>
              <a:xfrm>
                <a:off x="0" y="-47625"/>
                <a:ext cx="1412361" cy="872953"/>
              </a:xfrm>
              <a:prstGeom prst="rect">
                <a:avLst/>
              </a:prstGeom>
            </p:spPr>
            <p:txBody>
              <a:bodyPr lIns="45496" tIns="45496" rIns="45496" bIns="45496" rtlCol="0" anchor="ctr"/>
              <a:lstStyle/>
              <a:p>
                <a:pPr algn="ctr">
                  <a:lnSpc>
                    <a:spcPts val="3360"/>
                  </a:lnSpc>
                </a:pPr>
              </a:p>
            </p:txBody>
          </p:sp>
        </p:grpSp>
      </p:grpSp>
      <p:sp>
        <p:nvSpPr>
          <p:cNvPr id="37" name="TextBox 37"/>
          <p:cNvSpPr txBox="1"/>
          <p:nvPr/>
        </p:nvSpPr>
        <p:spPr>
          <a:xfrm>
            <a:off x="11889589" y="3498855"/>
            <a:ext cx="4034569" cy="1430655"/>
          </a:xfrm>
          <a:prstGeom prst="rect">
            <a:avLst/>
          </a:prstGeom>
        </p:spPr>
        <p:txBody>
          <a:bodyPr lIns="0" tIns="0" rIns="0" bIns="0" rtlCol="0" anchor="t">
            <a:spAutoFit/>
          </a:bodyPr>
          <a:lstStyle/>
          <a:p>
            <a:pPr>
              <a:lnSpc>
                <a:spcPts val="3840"/>
              </a:lnSpc>
            </a:pPr>
            <a:r>
              <a:rPr lang="en-US" sz="2400">
                <a:solidFill>
                  <a:srgbClr val="000000"/>
                </a:solidFill>
                <a:latin typeface="思源黑体" panose="020B0500000000000000" charset="-122"/>
                <a:ea typeface="思源黑体" panose="020B0500000000000000" charset="-122"/>
              </a:rPr>
              <a:t>         人工处理和延迟——需要一定的时﻿间和人力资源。这会导致服务的延迟和效率低下</a:t>
            </a:r>
            <a:endParaRPr lang="en-US" sz="2400">
              <a:solidFill>
                <a:srgbClr val="000000"/>
              </a:solidFill>
              <a:latin typeface="思源黑体" panose="020B0500000000000000" charset="-122"/>
              <a:ea typeface="思源黑体" panose="020B0500000000000000" charset="-122"/>
            </a:endParaRPr>
          </a:p>
        </p:txBody>
      </p:sp>
      <p:grpSp>
        <p:nvGrpSpPr>
          <p:cNvPr id="38" name="Group 38"/>
          <p:cNvGrpSpPr/>
          <p:nvPr/>
        </p:nvGrpSpPr>
        <p:grpSpPr>
          <a:xfrm rot="0">
            <a:off x="7075624" y="5441300"/>
            <a:ext cx="4136751" cy="2170716"/>
            <a:chOff x="0" y="0"/>
            <a:chExt cx="5515668" cy="2894288"/>
          </a:xfrm>
        </p:grpSpPr>
        <p:grpSp>
          <p:nvGrpSpPr>
            <p:cNvPr id="39" name="Group 39"/>
            <p:cNvGrpSpPr/>
            <p:nvPr/>
          </p:nvGrpSpPr>
          <p:grpSpPr>
            <a:xfrm rot="0">
              <a:off x="1297566" y="0"/>
              <a:ext cx="2920535" cy="2894288"/>
              <a:chOff x="0" y="0"/>
              <a:chExt cx="812800" cy="805495"/>
            </a:xfrm>
          </p:grpSpPr>
          <p:sp>
            <p:nvSpPr>
              <p:cNvPr id="40" name="Freeform 40"/>
              <p:cNvSpPr/>
              <p:nvPr/>
            </p:nvSpPr>
            <p:spPr>
              <a:xfrm>
                <a:off x="0" y="0"/>
                <a:ext cx="812800" cy="805495"/>
              </a:xfrm>
              <a:custGeom>
                <a:avLst/>
                <a:gdLst/>
                <a:ahLst/>
                <a:cxnLst/>
                <a:rect l="l" t="t" r="r" b="b"/>
                <a:pathLst>
                  <a:path w="812800" h="805495">
                    <a:moveTo>
                      <a:pt x="406400" y="0"/>
                    </a:moveTo>
                    <a:cubicBezTo>
                      <a:pt x="181951" y="0"/>
                      <a:pt x="0" y="180316"/>
                      <a:pt x="0" y="402748"/>
                    </a:cubicBezTo>
                    <a:cubicBezTo>
                      <a:pt x="0" y="625179"/>
                      <a:pt x="181951" y="805495"/>
                      <a:pt x="406400" y="805495"/>
                    </a:cubicBezTo>
                    <a:cubicBezTo>
                      <a:pt x="630849" y="805495"/>
                      <a:pt x="812800" y="625179"/>
                      <a:pt x="812800" y="402748"/>
                    </a:cubicBezTo>
                    <a:cubicBezTo>
                      <a:pt x="812800" y="180316"/>
                      <a:pt x="630849" y="0"/>
                      <a:pt x="406400" y="0"/>
                    </a:cubicBezTo>
                    <a:close/>
                  </a:path>
                </a:pathLst>
              </a:custGeom>
              <a:solidFill>
                <a:srgbClr val="558ED5"/>
              </a:solidFill>
            </p:spPr>
          </p:sp>
          <p:sp>
            <p:nvSpPr>
              <p:cNvPr id="41" name="TextBox 41"/>
              <p:cNvSpPr txBox="1"/>
              <p:nvPr/>
            </p:nvSpPr>
            <p:spPr>
              <a:xfrm>
                <a:off x="76200" y="-10210"/>
                <a:ext cx="660400" cy="740190"/>
              </a:xfrm>
              <a:prstGeom prst="rect">
                <a:avLst/>
              </a:prstGeom>
            </p:spPr>
            <p:txBody>
              <a:bodyPr lIns="46582" tIns="46582" rIns="46582" bIns="46582" rtlCol="0" anchor="ctr"/>
              <a:lstStyle/>
              <a:p>
                <a:pPr algn="ctr">
                  <a:lnSpc>
                    <a:spcPts val="3415"/>
                  </a:lnSpc>
                </a:pPr>
              </a:p>
            </p:txBody>
          </p:sp>
        </p:grpSp>
        <p:grpSp>
          <p:nvGrpSpPr>
            <p:cNvPr id="42" name="Group 42"/>
            <p:cNvGrpSpPr/>
            <p:nvPr/>
          </p:nvGrpSpPr>
          <p:grpSpPr>
            <a:xfrm rot="0">
              <a:off x="1463794" y="153104"/>
              <a:ext cx="2588080" cy="2588080"/>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6BAB"/>
              </a:solidFill>
            </p:spPr>
          </p:sp>
          <p:sp>
            <p:nvSpPr>
              <p:cNvPr id="44" name="TextBox 44"/>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45" name="TextBox 45"/>
            <p:cNvSpPr txBox="1"/>
            <p:nvPr/>
          </p:nvSpPr>
          <p:spPr>
            <a:xfrm>
              <a:off x="0" y="674126"/>
              <a:ext cx="5515668" cy="1479361"/>
            </a:xfrm>
            <a:prstGeom prst="rect">
              <a:avLst/>
            </a:prstGeom>
          </p:spPr>
          <p:txBody>
            <a:bodyPr lIns="0" tIns="0" rIns="0" bIns="0" rtlCol="0" anchor="t">
              <a:spAutoFit/>
            </a:bodyPr>
            <a:lstStyle/>
            <a:p>
              <a:pPr algn="ctr">
                <a:lnSpc>
                  <a:spcPts val="4580"/>
                </a:lnSpc>
              </a:pPr>
              <a:r>
                <a:rPr lang="en-US" sz="3270" spc="507">
                  <a:solidFill>
                    <a:srgbClr val="FFFFFF"/>
                  </a:solidFill>
                  <a:ea typeface="思源黑体 Bold" panose="020B0800000000000000" charset="-122"/>
                </a:rPr>
                <a:t>更新</a:t>
              </a:r>
              <a:endParaRPr lang="en-US" sz="3270" spc="507">
                <a:solidFill>
                  <a:srgbClr val="FFFFFF"/>
                </a:solidFill>
                <a:ea typeface="思源黑体 Bold" panose="020B0800000000000000" charset="-122"/>
              </a:endParaRPr>
            </a:p>
            <a:p>
              <a:pPr algn="ctr">
                <a:lnSpc>
                  <a:spcPts val="4580"/>
                </a:lnSpc>
              </a:pPr>
              <a:r>
                <a:rPr lang="en-US" sz="3270" spc="507">
                  <a:solidFill>
                    <a:srgbClr val="FFFFFF"/>
                  </a:solidFill>
                  <a:ea typeface="思源黑体 Bold" panose="020B0800000000000000" charset="-122"/>
                </a:rPr>
                <a:t>缓慢</a:t>
              </a:r>
              <a:endParaRPr lang="en-US" sz="3270" spc="507">
                <a:solidFill>
                  <a:srgbClr val="FFFFFF"/>
                </a:solidFill>
                <a:ea typeface="思源黑体 Bold" panose="020B0800000000000000" charset="-122"/>
              </a:endParaRPr>
            </a:p>
          </p:txBody>
        </p:sp>
      </p:grpSp>
      <p:grpSp>
        <p:nvGrpSpPr>
          <p:cNvPr id="46" name="Group 46"/>
          <p:cNvGrpSpPr/>
          <p:nvPr/>
        </p:nvGrpSpPr>
        <p:grpSpPr>
          <a:xfrm rot="0">
            <a:off x="8442880" y="3224075"/>
            <a:ext cx="4136751" cy="2170716"/>
            <a:chOff x="0" y="0"/>
            <a:chExt cx="5515668" cy="2894288"/>
          </a:xfrm>
        </p:grpSpPr>
        <p:grpSp>
          <p:nvGrpSpPr>
            <p:cNvPr id="47" name="Group 47"/>
            <p:cNvGrpSpPr/>
            <p:nvPr/>
          </p:nvGrpSpPr>
          <p:grpSpPr>
            <a:xfrm rot="0">
              <a:off x="1297566" y="0"/>
              <a:ext cx="2920535" cy="2894288"/>
              <a:chOff x="0" y="0"/>
              <a:chExt cx="812800" cy="805495"/>
            </a:xfrm>
          </p:grpSpPr>
          <p:sp>
            <p:nvSpPr>
              <p:cNvPr id="48" name="Freeform 48"/>
              <p:cNvSpPr/>
              <p:nvPr/>
            </p:nvSpPr>
            <p:spPr>
              <a:xfrm>
                <a:off x="0" y="0"/>
                <a:ext cx="812800" cy="805495"/>
              </a:xfrm>
              <a:custGeom>
                <a:avLst/>
                <a:gdLst/>
                <a:ahLst/>
                <a:cxnLst/>
                <a:rect l="l" t="t" r="r" b="b"/>
                <a:pathLst>
                  <a:path w="812800" h="805495">
                    <a:moveTo>
                      <a:pt x="406400" y="0"/>
                    </a:moveTo>
                    <a:cubicBezTo>
                      <a:pt x="181951" y="0"/>
                      <a:pt x="0" y="180316"/>
                      <a:pt x="0" y="402748"/>
                    </a:cubicBezTo>
                    <a:cubicBezTo>
                      <a:pt x="0" y="625179"/>
                      <a:pt x="181951" y="805495"/>
                      <a:pt x="406400" y="805495"/>
                    </a:cubicBezTo>
                    <a:cubicBezTo>
                      <a:pt x="630849" y="805495"/>
                      <a:pt x="812800" y="625179"/>
                      <a:pt x="812800" y="402748"/>
                    </a:cubicBezTo>
                    <a:cubicBezTo>
                      <a:pt x="812800" y="180316"/>
                      <a:pt x="630849" y="0"/>
                      <a:pt x="406400" y="0"/>
                    </a:cubicBezTo>
                    <a:close/>
                  </a:path>
                </a:pathLst>
              </a:custGeom>
              <a:solidFill>
                <a:srgbClr val="558ED5"/>
              </a:solidFill>
            </p:spPr>
          </p:sp>
          <p:sp>
            <p:nvSpPr>
              <p:cNvPr id="49" name="TextBox 49"/>
              <p:cNvSpPr txBox="1"/>
              <p:nvPr/>
            </p:nvSpPr>
            <p:spPr>
              <a:xfrm>
                <a:off x="76200" y="-10210"/>
                <a:ext cx="660400" cy="740190"/>
              </a:xfrm>
              <a:prstGeom prst="rect">
                <a:avLst/>
              </a:prstGeom>
            </p:spPr>
            <p:txBody>
              <a:bodyPr lIns="46582" tIns="46582" rIns="46582" bIns="46582" rtlCol="0" anchor="ctr"/>
              <a:lstStyle/>
              <a:p>
                <a:pPr algn="ctr">
                  <a:lnSpc>
                    <a:spcPts val="3415"/>
                  </a:lnSpc>
                </a:pPr>
              </a:p>
            </p:txBody>
          </p:sp>
        </p:grpSp>
        <p:grpSp>
          <p:nvGrpSpPr>
            <p:cNvPr id="50" name="Group 50"/>
            <p:cNvGrpSpPr/>
            <p:nvPr/>
          </p:nvGrpSpPr>
          <p:grpSpPr>
            <a:xfrm rot="0">
              <a:off x="1463794" y="153104"/>
              <a:ext cx="2588080" cy="2588080"/>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6BAB"/>
              </a:solidFill>
            </p:spPr>
          </p:sp>
          <p:sp>
            <p:nvSpPr>
              <p:cNvPr id="52" name="TextBox 52"/>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53" name="TextBox 53"/>
            <p:cNvSpPr txBox="1"/>
            <p:nvPr/>
          </p:nvSpPr>
          <p:spPr>
            <a:xfrm>
              <a:off x="0" y="674126"/>
              <a:ext cx="5515668" cy="1479361"/>
            </a:xfrm>
            <a:prstGeom prst="rect">
              <a:avLst/>
            </a:prstGeom>
          </p:spPr>
          <p:txBody>
            <a:bodyPr lIns="0" tIns="0" rIns="0" bIns="0" rtlCol="0" anchor="t">
              <a:spAutoFit/>
            </a:bodyPr>
            <a:lstStyle/>
            <a:p>
              <a:pPr algn="ctr">
                <a:lnSpc>
                  <a:spcPts val="4580"/>
                </a:lnSpc>
              </a:pPr>
              <a:r>
                <a:rPr lang="en-US" sz="3270" spc="507">
                  <a:solidFill>
                    <a:srgbClr val="FFFFFF"/>
                  </a:solidFill>
                  <a:ea typeface="思源黑体 Bold" panose="020B0800000000000000" charset="-122"/>
                </a:rPr>
                <a:t>效率</a:t>
              </a:r>
              <a:endParaRPr lang="en-US" sz="3270" spc="507">
                <a:solidFill>
                  <a:srgbClr val="FFFFFF"/>
                </a:solidFill>
                <a:ea typeface="思源黑体 Bold" panose="020B0800000000000000" charset="-122"/>
              </a:endParaRPr>
            </a:p>
            <a:p>
              <a:pPr algn="ctr">
                <a:lnSpc>
                  <a:spcPts val="4580"/>
                </a:lnSpc>
              </a:pPr>
              <a:r>
                <a:rPr lang="en-US" sz="3270" spc="507">
                  <a:solidFill>
                    <a:srgbClr val="FFFFFF"/>
                  </a:solidFill>
                  <a:ea typeface="思源黑体 Bold" panose="020B0800000000000000" charset="-122"/>
                </a:rPr>
                <a:t>低下</a:t>
              </a:r>
              <a:endParaRPr lang="en-US" sz="3270" spc="507">
                <a:solidFill>
                  <a:srgbClr val="FFFFFF"/>
                </a:solidFill>
                <a:ea typeface="思源黑体 Bold" panose="020B0800000000000000" charset="-122"/>
              </a:endParaRPr>
            </a:p>
          </p:txBody>
        </p:sp>
      </p:grpSp>
      <p:sp>
        <p:nvSpPr>
          <p:cNvPr id="54" name="TextBox 54"/>
          <p:cNvSpPr txBox="1"/>
          <p:nvPr/>
        </p:nvSpPr>
        <p:spPr>
          <a:xfrm>
            <a:off x="6654811" y="1582528"/>
            <a:ext cx="4978377" cy="613411"/>
          </a:xfrm>
          <a:prstGeom prst="rect">
            <a:avLst/>
          </a:prstGeom>
        </p:spPr>
        <p:txBody>
          <a:bodyPr lIns="0" tIns="0" rIns="0" bIns="0" rtlCol="0" anchor="t">
            <a:spAutoFit/>
          </a:bodyPr>
          <a:lstStyle/>
          <a:p>
            <a:pPr algn="ctr">
              <a:lnSpc>
                <a:spcPts val="5040"/>
              </a:lnSpc>
            </a:pPr>
            <a:r>
              <a:rPr lang="en-US" sz="3600">
                <a:solidFill>
                  <a:srgbClr val="1B4367"/>
                </a:solidFill>
                <a:ea typeface="思源黑体 Bold" panose="020B0800000000000000" charset="-122"/>
              </a:rPr>
              <a:t>三大痛点</a:t>
            </a:r>
            <a:endParaRPr lang="en-US" sz="3600">
              <a:solidFill>
                <a:srgbClr val="1B4367"/>
              </a:solidFill>
              <a:ea typeface="思源黑体 Bold" panose="020B0800000000000000" charset="-122"/>
            </a:endParaRPr>
          </a:p>
        </p:txBody>
      </p:sp>
      <p:sp>
        <p:nvSpPr>
          <p:cNvPr id="55" name="TextBox 55"/>
          <p:cNvSpPr txBox="1"/>
          <p:nvPr/>
        </p:nvSpPr>
        <p:spPr>
          <a:xfrm>
            <a:off x="2667135" y="3498855"/>
            <a:ext cx="3945734" cy="1430655"/>
          </a:xfrm>
          <a:prstGeom prst="rect">
            <a:avLst/>
          </a:prstGeom>
        </p:spPr>
        <p:txBody>
          <a:bodyPr lIns="0" tIns="0" rIns="0" bIns="0" rtlCol="0" anchor="t">
            <a:spAutoFit/>
          </a:bodyPr>
          <a:lstStyle/>
          <a:p>
            <a:pPr algn="ctr">
              <a:lnSpc>
                <a:spcPts val="3840"/>
              </a:lnSpc>
            </a:pPr>
            <a:r>
              <a:rPr lang="en-US" sz="2400">
                <a:solidFill>
                  <a:srgbClr val="000000"/>
                </a:solidFill>
                <a:ea typeface="思源黑体" panose="020B0500000000000000" charset="-122"/>
              </a:rPr>
              <a:t>刚性和有限的回答</a:t>
            </a:r>
            <a:endParaRPr lang="en-US" sz="2400">
              <a:solidFill>
                <a:srgbClr val="000000"/>
              </a:solidFill>
              <a:ea typeface="思源黑体" panose="020B0500000000000000" charset="-122"/>
            </a:endParaRPr>
          </a:p>
          <a:p>
            <a:pPr algn="ctr">
              <a:lnSpc>
                <a:spcPts val="3840"/>
              </a:lnSpc>
            </a:pPr>
            <a:r>
              <a:rPr lang="en-US" sz="2400">
                <a:solidFill>
                  <a:srgbClr val="000000"/>
                </a:solidFill>
                <a:ea typeface="思源黑体" panose="020B0500000000000000" charset="-122"/>
              </a:rPr>
              <a:t>回答缺少针对性</a:t>
            </a:r>
            <a:endParaRPr lang="en-US" sz="2400">
              <a:solidFill>
                <a:srgbClr val="000000"/>
              </a:solidFill>
              <a:ea typeface="思源黑体" panose="020B0500000000000000" charset="-122"/>
            </a:endParaRPr>
          </a:p>
          <a:p>
            <a:pPr algn="ctr">
              <a:lnSpc>
                <a:spcPts val="3840"/>
              </a:lnSpc>
            </a:pPr>
            <a:r>
              <a:rPr lang="en-US" sz="2400">
                <a:solidFill>
                  <a:srgbClr val="000000"/>
                </a:solidFill>
                <a:ea typeface="思源黑体" panose="020B0500000000000000" charset="-122"/>
              </a:rPr>
              <a:t>提供错误信息</a:t>
            </a:r>
            <a:endParaRPr lang="en-US" sz="2400">
              <a:solidFill>
                <a:srgbClr val="000000"/>
              </a:solidFill>
              <a:ea typeface="思源黑体" panose="020B0500000000000000" charset="-122"/>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818707" y="1708801"/>
            <a:ext cx="2840898" cy="2973033"/>
            <a:chOff x="0" y="0"/>
            <a:chExt cx="4564023" cy="4776303"/>
          </a:xfrm>
        </p:grpSpPr>
        <p:sp>
          <p:nvSpPr>
            <p:cNvPr id="5" name="Freeform 5"/>
            <p:cNvSpPr/>
            <p:nvPr/>
          </p:nvSpPr>
          <p:spPr>
            <a:xfrm>
              <a:off x="0" y="0"/>
              <a:ext cx="4563999" cy="4776343"/>
            </a:xfrm>
            <a:custGeom>
              <a:avLst/>
              <a:gdLst/>
              <a:ahLst/>
              <a:cxnLst/>
              <a:rect l="l" t="t" r="r" b="b"/>
              <a:pathLst>
                <a:path w="4563999" h="4776343">
                  <a:moveTo>
                    <a:pt x="0" y="0"/>
                  </a:moveTo>
                  <a:lnTo>
                    <a:pt x="4563999" y="0"/>
                  </a:lnTo>
                  <a:lnTo>
                    <a:pt x="4563999" y="4776343"/>
                  </a:lnTo>
                  <a:lnTo>
                    <a:pt x="0" y="4776343"/>
                  </a:lnTo>
                  <a:lnTo>
                    <a:pt x="0" y="0"/>
                  </a:lnTo>
                  <a:close/>
                </a:path>
              </a:pathLst>
            </a:custGeom>
            <a:blipFill>
              <a:blip r:embed="rId2"/>
              <a:stretch>
                <a:fillRect/>
              </a:stretch>
            </a:blipFill>
          </p:spPr>
        </p:sp>
      </p:grpSp>
      <p:sp>
        <p:nvSpPr>
          <p:cNvPr id="6" name="AutoShape 6"/>
          <p:cNvSpPr/>
          <p:nvPr/>
        </p:nvSpPr>
        <p:spPr>
          <a:xfrm>
            <a:off x="1638956" y="1242372"/>
            <a:ext cx="15403801" cy="0"/>
          </a:xfrm>
          <a:prstGeom prst="line">
            <a:avLst/>
          </a:prstGeom>
          <a:ln w="9525" cap="flat">
            <a:solidFill>
              <a:srgbClr val="1D4971"/>
            </a:solidFill>
            <a:prstDash val="solid"/>
            <a:headEnd type="none" w="sm" len="sm"/>
            <a:tailEnd type="none" w="sm" len="sm"/>
          </a:ln>
        </p:spPr>
      </p:sp>
      <p:grpSp>
        <p:nvGrpSpPr>
          <p:cNvPr id="7" name="Group 7"/>
          <p:cNvGrpSpPr/>
          <p:nvPr/>
        </p:nvGrpSpPr>
        <p:grpSpPr>
          <a:xfrm rot="0">
            <a:off x="1452239" y="6359685"/>
            <a:ext cx="4613387" cy="2898615"/>
            <a:chOff x="0" y="0"/>
            <a:chExt cx="6151182" cy="3864821"/>
          </a:xfrm>
        </p:grpSpPr>
        <p:grpSp>
          <p:nvGrpSpPr>
            <p:cNvPr id="8" name="Group 8"/>
            <p:cNvGrpSpPr/>
            <p:nvPr/>
          </p:nvGrpSpPr>
          <p:grpSpPr>
            <a:xfrm rot="0">
              <a:off x="0" y="0"/>
              <a:ext cx="6151182" cy="3864821"/>
              <a:chOff x="0" y="0"/>
              <a:chExt cx="1356688" cy="852414"/>
            </a:xfrm>
          </p:grpSpPr>
          <p:sp>
            <p:nvSpPr>
              <p:cNvPr id="9" name="Freeform 9"/>
              <p:cNvSpPr/>
              <p:nvPr/>
            </p:nvSpPr>
            <p:spPr>
              <a:xfrm>
                <a:off x="0" y="0"/>
                <a:ext cx="1356688" cy="852414"/>
              </a:xfrm>
              <a:custGeom>
                <a:avLst/>
                <a:gdLst/>
                <a:ahLst/>
                <a:cxnLst/>
                <a:rect l="l" t="t" r="r" b="b"/>
                <a:pathLst>
                  <a:path w="1356688" h="852414">
                    <a:moveTo>
                      <a:pt x="0" y="0"/>
                    </a:moveTo>
                    <a:lnTo>
                      <a:pt x="1356688" y="0"/>
                    </a:lnTo>
                    <a:lnTo>
                      <a:pt x="1356688" y="852414"/>
                    </a:lnTo>
                    <a:lnTo>
                      <a:pt x="0" y="852414"/>
                    </a:lnTo>
                    <a:close/>
                  </a:path>
                </a:pathLst>
              </a:custGeom>
              <a:solidFill>
                <a:srgbClr val="1B4367"/>
              </a:solidFill>
            </p:spPr>
          </p:sp>
          <p:sp>
            <p:nvSpPr>
              <p:cNvPr id="10" name="TextBox 10"/>
              <p:cNvSpPr txBox="1"/>
              <p:nvPr/>
            </p:nvSpPr>
            <p:spPr>
              <a:xfrm>
                <a:off x="0" y="-47625"/>
                <a:ext cx="1356688" cy="900039"/>
              </a:xfrm>
              <a:prstGeom prst="rect">
                <a:avLst/>
              </a:prstGeom>
            </p:spPr>
            <p:txBody>
              <a:bodyPr lIns="50800" tIns="50800" rIns="50800" bIns="50800" rtlCol="0" anchor="ctr"/>
              <a:lstStyle/>
              <a:p>
                <a:pPr algn="ctr">
                  <a:lnSpc>
                    <a:spcPts val="3360"/>
                  </a:lnSpc>
                </a:pPr>
              </a:p>
            </p:txBody>
          </p:sp>
        </p:grpSp>
        <p:grpSp>
          <p:nvGrpSpPr>
            <p:cNvPr id="11" name="Group 11"/>
            <p:cNvGrpSpPr/>
            <p:nvPr/>
          </p:nvGrpSpPr>
          <p:grpSpPr>
            <a:xfrm rot="0">
              <a:off x="57524" y="75741"/>
              <a:ext cx="6036134" cy="3713339"/>
              <a:chOff x="0" y="0"/>
              <a:chExt cx="1331314" cy="819004"/>
            </a:xfrm>
          </p:grpSpPr>
          <p:sp>
            <p:nvSpPr>
              <p:cNvPr id="12" name="Freeform 12"/>
              <p:cNvSpPr/>
              <p:nvPr/>
            </p:nvSpPr>
            <p:spPr>
              <a:xfrm>
                <a:off x="0" y="0"/>
                <a:ext cx="1331314" cy="819004"/>
              </a:xfrm>
              <a:custGeom>
                <a:avLst/>
                <a:gdLst/>
                <a:ahLst/>
                <a:cxnLst/>
                <a:rect l="l" t="t" r="r" b="b"/>
                <a:pathLst>
                  <a:path w="1331314" h="819004">
                    <a:moveTo>
                      <a:pt x="0" y="0"/>
                    </a:moveTo>
                    <a:lnTo>
                      <a:pt x="1331314" y="0"/>
                    </a:lnTo>
                    <a:lnTo>
                      <a:pt x="1331314" y="819004"/>
                    </a:lnTo>
                    <a:lnTo>
                      <a:pt x="0" y="819004"/>
                    </a:lnTo>
                    <a:close/>
                  </a:path>
                </a:pathLst>
              </a:custGeom>
              <a:solidFill>
                <a:srgbClr val="F9F9F9"/>
              </a:solidFill>
            </p:spPr>
          </p:sp>
          <p:sp>
            <p:nvSpPr>
              <p:cNvPr id="13" name="TextBox 13"/>
              <p:cNvSpPr txBox="1"/>
              <p:nvPr/>
            </p:nvSpPr>
            <p:spPr>
              <a:xfrm>
                <a:off x="0" y="-47625"/>
                <a:ext cx="1331314" cy="866629"/>
              </a:xfrm>
              <a:prstGeom prst="rect">
                <a:avLst/>
              </a:prstGeom>
            </p:spPr>
            <p:txBody>
              <a:bodyPr lIns="50800" tIns="50800" rIns="50800" bIns="50800" rtlCol="0" anchor="ctr"/>
              <a:lstStyle/>
              <a:p>
                <a:pPr algn="ctr">
                  <a:lnSpc>
                    <a:spcPts val="3360"/>
                  </a:lnSpc>
                </a:pPr>
              </a:p>
            </p:txBody>
          </p:sp>
        </p:grpSp>
      </p:grpSp>
      <p:grpSp>
        <p:nvGrpSpPr>
          <p:cNvPr id="14" name="Group 14"/>
          <p:cNvGrpSpPr/>
          <p:nvPr/>
        </p:nvGrpSpPr>
        <p:grpSpPr>
          <a:xfrm rot="0">
            <a:off x="1688806" y="4809899"/>
            <a:ext cx="4136751" cy="2200244"/>
            <a:chOff x="0" y="0"/>
            <a:chExt cx="5515668" cy="2933659"/>
          </a:xfrm>
        </p:grpSpPr>
        <p:grpSp>
          <p:nvGrpSpPr>
            <p:cNvPr id="15" name="Group 15"/>
            <p:cNvGrpSpPr/>
            <p:nvPr/>
          </p:nvGrpSpPr>
          <p:grpSpPr>
            <a:xfrm rot="0">
              <a:off x="1293339" y="0"/>
              <a:ext cx="2933659" cy="293365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ED5"/>
              </a:solidFill>
            </p:spPr>
          </p:sp>
          <p:sp>
            <p:nvSpPr>
              <p:cNvPr id="17" name="TextBox 17"/>
              <p:cNvSpPr txBox="1"/>
              <p:nvPr/>
            </p:nvSpPr>
            <p:spPr>
              <a:xfrm>
                <a:off x="76200" y="-9525"/>
                <a:ext cx="660400" cy="746125"/>
              </a:xfrm>
              <a:prstGeom prst="rect">
                <a:avLst/>
              </a:prstGeom>
            </p:spPr>
            <p:txBody>
              <a:bodyPr lIns="46582" tIns="46582" rIns="46582" bIns="46582" rtlCol="0" anchor="ctr"/>
              <a:lstStyle/>
              <a:p>
                <a:pPr algn="ctr">
                  <a:lnSpc>
                    <a:spcPts val="3415"/>
                  </a:lnSpc>
                </a:pPr>
              </a:p>
            </p:txBody>
          </p:sp>
        </p:grpSp>
        <p:grpSp>
          <p:nvGrpSpPr>
            <p:cNvPr id="18" name="Group 18"/>
            <p:cNvGrpSpPr/>
            <p:nvPr/>
          </p:nvGrpSpPr>
          <p:grpSpPr>
            <a:xfrm rot="0">
              <a:off x="1463794" y="172789"/>
              <a:ext cx="2588080" cy="258808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6BAB"/>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21" name="TextBox 21"/>
            <p:cNvSpPr txBox="1"/>
            <p:nvPr/>
          </p:nvSpPr>
          <p:spPr>
            <a:xfrm>
              <a:off x="0" y="693811"/>
              <a:ext cx="5515668" cy="1479361"/>
            </a:xfrm>
            <a:prstGeom prst="rect">
              <a:avLst/>
            </a:prstGeom>
          </p:spPr>
          <p:txBody>
            <a:bodyPr lIns="0" tIns="0" rIns="0" bIns="0" rtlCol="0" anchor="t">
              <a:spAutoFit/>
            </a:bodyPr>
            <a:lstStyle/>
            <a:p>
              <a:pPr algn="ctr">
                <a:lnSpc>
                  <a:spcPts val="4580"/>
                </a:lnSpc>
              </a:pPr>
              <a:r>
                <a:rPr lang="en-US" sz="3270" spc="507">
                  <a:solidFill>
                    <a:srgbClr val="FFFFFF"/>
                  </a:solidFill>
                  <a:ea typeface="思源黑体 Bold" panose="020B0800000000000000" charset="-122"/>
                </a:rPr>
                <a:t>升级</a:t>
              </a:r>
              <a:endParaRPr lang="en-US" sz="3270" spc="507">
                <a:solidFill>
                  <a:srgbClr val="FFFFFF"/>
                </a:solidFill>
                <a:ea typeface="思源黑体 Bold" panose="020B0800000000000000" charset="-122"/>
              </a:endParaRPr>
            </a:p>
            <a:p>
              <a:pPr algn="ctr">
                <a:lnSpc>
                  <a:spcPts val="4580"/>
                </a:lnSpc>
              </a:pPr>
              <a:r>
                <a:rPr lang="en-US" sz="3270" spc="507">
                  <a:solidFill>
                    <a:srgbClr val="FFFFFF"/>
                  </a:solidFill>
                  <a:ea typeface="思源黑体 Bold" panose="020B0800000000000000" charset="-122"/>
                </a:rPr>
                <a:t>系统</a:t>
              </a:r>
              <a:endParaRPr lang="en-US" sz="3270" spc="507">
                <a:solidFill>
                  <a:srgbClr val="FFFFFF"/>
                </a:solidFill>
                <a:ea typeface="思源黑体 Bold" panose="020B0800000000000000" charset="-122"/>
              </a:endParaRPr>
            </a:p>
          </p:txBody>
        </p:sp>
      </p:grpSp>
      <p:grpSp>
        <p:nvGrpSpPr>
          <p:cNvPr id="22" name="Group 22"/>
          <p:cNvGrpSpPr/>
          <p:nvPr/>
        </p:nvGrpSpPr>
        <p:grpSpPr>
          <a:xfrm rot="0">
            <a:off x="6778250" y="6359685"/>
            <a:ext cx="4613387" cy="2898615"/>
            <a:chOff x="0" y="0"/>
            <a:chExt cx="6151182" cy="3864821"/>
          </a:xfrm>
        </p:grpSpPr>
        <p:grpSp>
          <p:nvGrpSpPr>
            <p:cNvPr id="23" name="Group 23"/>
            <p:cNvGrpSpPr/>
            <p:nvPr/>
          </p:nvGrpSpPr>
          <p:grpSpPr>
            <a:xfrm rot="0">
              <a:off x="0" y="0"/>
              <a:ext cx="6151182" cy="3864821"/>
              <a:chOff x="0" y="0"/>
              <a:chExt cx="1356688" cy="852414"/>
            </a:xfrm>
          </p:grpSpPr>
          <p:sp>
            <p:nvSpPr>
              <p:cNvPr id="24" name="Freeform 24"/>
              <p:cNvSpPr/>
              <p:nvPr/>
            </p:nvSpPr>
            <p:spPr>
              <a:xfrm>
                <a:off x="0" y="0"/>
                <a:ext cx="1356688" cy="852414"/>
              </a:xfrm>
              <a:custGeom>
                <a:avLst/>
                <a:gdLst/>
                <a:ahLst/>
                <a:cxnLst/>
                <a:rect l="l" t="t" r="r" b="b"/>
                <a:pathLst>
                  <a:path w="1356688" h="852414">
                    <a:moveTo>
                      <a:pt x="0" y="0"/>
                    </a:moveTo>
                    <a:lnTo>
                      <a:pt x="1356688" y="0"/>
                    </a:lnTo>
                    <a:lnTo>
                      <a:pt x="1356688" y="852414"/>
                    </a:lnTo>
                    <a:lnTo>
                      <a:pt x="0" y="852414"/>
                    </a:lnTo>
                    <a:close/>
                  </a:path>
                </a:pathLst>
              </a:custGeom>
              <a:solidFill>
                <a:srgbClr val="1B4367"/>
              </a:solidFill>
            </p:spPr>
          </p:sp>
          <p:sp>
            <p:nvSpPr>
              <p:cNvPr id="25" name="TextBox 25"/>
              <p:cNvSpPr txBox="1"/>
              <p:nvPr/>
            </p:nvSpPr>
            <p:spPr>
              <a:xfrm>
                <a:off x="0" y="-47625"/>
                <a:ext cx="1356688" cy="900039"/>
              </a:xfrm>
              <a:prstGeom prst="rect">
                <a:avLst/>
              </a:prstGeom>
            </p:spPr>
            <p:txBody>
              <a:bodyPr lIns="50800" tIns="50800" rIns="50800" bIns="50800" rtlCol="0" anchor="ctr"/>
              <a:lstStyle/>
              <a:p>
                <a:pPr algn="ctr">
                  <a:lnSpc>
                    <a:spcPts val="3360"/>
                  </a:lnSpc>
                </a:pPr>
              </a:p>
            </p:txBody>
          </p:sp>
        </p:grpSp>
        <p:grpSp>
          <p:nvGrpSpPr>
            <p:cNvPr id="26" name="Group 26"/>
            <p:cNvGrpSpPr/>
            <p:nvPr/>
          </p:nvGrpSpPr>
          <p:grpSpPr>
            <a:xfrm rot="0">
              <a:off x="57524" y="75741"/>
              <a:ext cx="6036134" cy="3713339"/>
              <a:chOff x="0" y="0"/>
              <a:chExt cx="1331314" cy="819004"/>
            </a:xfrm>
          </p:grpSpPr>
          <p:sp>
            <p:nvSpPr>
              <p:cNvPr id="27" name="Freeform 27"/>
              <p:cNvSpPr/>
              <p:nvPr/>
            </p:nvSpPr>
            <p:spPr>
              <a:xfrm>
                <a:off x="0" y="0"/>
                <a:ext cx="1331314" cy="819004"/>
              </a:xfrm>
              <a:custGeom>
                <a:avLst/>
                <a:gdLst/>
                <a:ahLst/>
                <a:cxnLst/>
                <a:rect l="l" t="t" r="r" b="b"/>
                <a:pathLst>
                  <a:path w="1331314" h="819004">
                    <a:moveTo>
                      <a:pt x="0" y="0"/>
                    </a:moveTo>
                    <a:lnTo>
                      <a:pt x="1331314" y="0"/>
                    </a:lnTo>
                    <a:lnTo>
                      <a:pt x="1331314" y="819004"/>
                    </a:lnTo>
                    <a:lnTo>
                      <a:pt x="0" y="819004"/>
                    </a:lnTo>
                    <a:close/>
                  </a:path>
                </a:pathLst>
              </a:custGeom>
              <a:solidFill>
                <a:srgbClr val="F9F9F9"/>
              </a:solidFill>
            </p:spPr>
          </p:sp>
          <p:sp>
            <p:nvSpPr>
              <p:cNvPr id="28" name="TextBox 28"/>
              <p:cNvSpPr txBox="1"/>
              <p:nvPr/>
            </p:nvSpPr>
            <p:spPr>
              <a:xfrm>
                <a:off x="0" y="-47625"/>
                <a:ext cx="1331314" cy="866629"/>
              </a:xfrm>
              <a:prstGeom prst="rect">
                <a:avLst/>
              </a:prstGeom>
            </p:spPr>
            <p:txBody>
              <a:bodyPr lIns="50800" tIns="50800" rIns="50800" bIns="50800" rtlCol="0" anchor="ctr"/>
              <a:lstStyle/>
              <a:p>
                <a:pPr algn="ctr">
                  <a:lnSpc>
                    <a:spcPts val="3360"/>
                  </a:lnSpc>
                </a:pPr>
              </a:p>
            </p:txBody>
          </p:sp>
        </p:grpSp>
      </p:grpSp>
      <p:grpSp>
        <p:nvGrpSpPr>
          <p:cNvPr id="29" name="Group 29"/>
          <p:cNvGrpSpPr/>
          <p:nvPr/>
        </p:nvGrpSpPr>
        <p:grpSpPr>
          <a:xfrm rot="0">
            <a:off x="12106011" y="6359685"/>
            <a:ext cx="4613387" cy="2898615"/>
            <a:chOff x="0" y="0"/>
            <a:chExt cx="6151182" cy="3864821"/>
          </a:xfrm>
        </p:grpSpPr>
        <p:grpSp>
          <p:nvGrpSpPr>
            <p:cNvPr id="30" name="Group 30"/>
            <p:cNvGrpSpPr/>
            <p:nvPr/>
          </p:nvGrpSpPr>
          <p:grpSpPr>
            <a:xfrm rot="0">
              <a:off x="0" y="0"/>
              <a:ext cx="6151182" cy="3864821"/>
              <a:chOff x="0" y="0"/>
              <a:chExt cx="1356688" cy="852414"/>
            </a:xfrm>
          </p:grpSpPr>
          <p:sp>
            <p:nvSpPr>
              <p:cNvPr id="31" name="Freeform 31"/>
              <p:cNvSpPr/>
              <p:nvPr/>
            </p:nvSpPr>
            <p:spPr>
              <a:xfrm>
                <a:off x="0" y="0"/>
                <a:ext cx="1356688" cy="852414"/>
              </a:xfrm>
              <a:custGeom>
                <a:avLst/>
                <a:gdLst/>
                <a:ahLst/>
                <a:cxnLst/>
                <a:rect l="l" t="t" r="r" b="b"/>
                <a:pathLst>
                  <a:path w="1356688" h="852414">
                    <a:moveTo>
                      <a:pt x="0" y="0"/>
                    </a:moveTo>
                    <a:lnTo>
                      <a:pt x="1356688" y="0"/>
                    </a:lnTo>
                    <a:lnTo>
                      <a:pt x="1356688" y="852414"/>
                    </a:lnTo>
                    <a:lnTo>
                      <a:pt x="0" y="852414"/>
                    </a:lnTo>
                    <a:close/>
                  </a:path>
                </a:pathLst>
              </a:custGeom>
              <a:solidFill>
                <a:srgbClr val="1B4367"/>
              </a:solidFill>
            </p:spPr>
          </p:sp>
          <p:sp>
            <p:nvSpPr>
              <p:cNvPr id="32" name="TextBox 32"/>
              <p:cNvSpPr txBox="1"/>
              <p:nvPr/>
            </p:nvSpPr>
            <p:spPr>
              <a:xfrm>
                <a:off x="0" y="-47625"/>
                <a:ext cx="1356688" cy="900039"/>
              </a:xfrm>
              <a:prstGeom prst="rect">
                <a:avLst/>
              </a:prstGeom>
            </p:spPr>
            <p:txBody>
              <a:bodyPr lIns="50800" tIns="50800" rIns="50800" bIns="50800" rtlCol="0" anchor="ctr"/>
              <a:lstStyle/>
              <a:p>
                <a:pPr algn="ctr">
                  <a:lnSpc>
                    <a:spcPts val="3360"/>
                  </a:lnSpc>
                </a:pPr>
              </a:p>
            </p:txBody>
          </p:sp>
        </p:grpSp>
        <p:grpSp>
          <p:nvGrpSpPr>
            <p:cNvPr id="33" name="Group 33"/>
            <p:cNvGrpSpPr/>
            <p:nvPr/>
          </p:nvGrpSpPr>
          <p:grpSpPr>
            <a:xfrm rot="0">
              <a:off x="57524" y="75741"/>
              <a:ext cx="6036134" cy="3713339"/>
              <a:chOff x="0" y="0"/>
              <a:chExt cx="1331314" cy="819004"/>
            </a:xfrm>
          </p:grpSpPr>
          <p:sp>
            <p:nvSpPr>
              <p:cNvPr id="34" name="Freeform 34"/>
              <p:cNvSpPr/>
              <p:nvPr/>
            </p:nvSpPr>
            <p:spPr>
              <a:xfrm>
                <a:off x="0" y="0"/>
                <a:ext cx="1331314" cy="819004"/>
              </a:xfrm>
              <a:custGeom>
                <a:avLst/>
                <a:gdLst/>
                <a:ahLst/>
                <a:cxnLst/>
                <a:rect l="l" t="t" r="r" b="b"/>
                <a:pathLst>
                  <a:path w="1331314" h="819004">
                    <a:moveTo>
                      <a:pt x="0" y="0"/>
                    </a:moveTo>
                    <a:lnTo>
                      <a:pt x="1331314" y="0"/>
                    </a:lnTo>
                    <a:lnTo>
                      <a:pt x="1331314" y="819004"/>
                    </a:lnTo>
                    <a:lnTo>
                      <a:pt x="0" y="819004"/>
                    </a:lnTo>
                    <a:close/>
                  </a:path>
                </a:pathLst>
              </a:custGeom>
              <a:solidFill>
                <a:srgbClr val="F9F9F9"/>
              </a:solidFill>
            </p:spPr>
          </p:sp>
          <p:sp>
            <p:nvSpPr>
              <p:cNvPr id="35" name="TextBox 35"/>
              <p:cNvSpPr txBox="1"/>
              <p:nvPr/>
            </p:nvSpPr>
            <p:spPr>
              <a:xfrm>
                <a:off x="0" y="-47625"/>
                <a:ext cx="1331314" cy="866629"/>
              </a:xfrm>
              <a:prstGeom prst="rect">
                <a:avLst/>
              </a:prstGeom>
            </p:spPr>
            <p:txBody>
              <a:bodyPr lIns="50800" tIns="50800" rIns="50800" bIns="50800" rtlCol="0" anchor="ctr"/>
              <a:lstStyle/>
              <a:p>
                <a:pPr algn="ctr">
                  <a:lnSpc>
                    <a:spcPts val="3360"/>
                  </a:lnSpc>
                </a:pPr>
              </a:p>
            </p:txBody>
          </p:sp>
        </p:grpSp>
      </p:grpSp>
      <p:grpSp>
        <p:nvGrpSpPr>
          <p:cNvPr id="36" name="Group 36"/>
          <p:cNvGrpSpPr/>
          <p:nvPr/>
        </p:nvGrpSpPr>
        <p:grpSpPr>
          <a:xfrm rot="0">
            <a:off x="6353814" y="3195317"/>
            <a:ext cx="2022175" cy="1107802"/>
            <a:chOff x="0" y="0"/>
            <a:chExt cx="2696234" cy="1477070"/>
          </a:xfrm>
        </p:grpSpPr>
        <p:grpSp>
          <p:nvGrpSpPr>
            <p:cNvPr id="37" name="Group 37"/>
            <p:cNvGrpSpPr/>
            <p:nvPr/>
          </p:nvGrpSpPr>
          <p:grpSpPr>
            <a:xfrm rot="0">
              <a:off x="0" y="0"/>
              <a:ext cx="2696234" cy="1477070"/>
              <a:chOff x="0" y="0"/>
              <a:chExt cx="532589" cy="291767"/>
            </a:xfrm>
          </p:grpSpPr>
          <p:sp>
            <p:nvSpPr>
              <p:cNvPr id="38" name="Freeform 38"/>
              <p:cNvSpPr/>
              <p:nvPr/>
            </p:nvSpPr>
            <p:spPr>
              <a:xfrm>
                <a:off x="0" y="0"/>
                <a:ext cx="532589" cy="291767"/>
              </a:xfrm>
              <a:custGeom>
                <a:avLst/>
                <a:gdLst/>
                <a:ahLst/>
                <a:cxnLst/>
                <a:rect l="l" t="t" r="r" b="b"/>
                <a:pathLst>
                  <a:path w="532589" h="291767">
                    <a:moveTo>
                      <a:pt x="145883" y="0"/>
                    </a:moveTo>
                    <a:lnTo>
                      <a:pt x="386706" y="0"/>
                    </a:lnTo>
                    <a:cubicBezTo>
                      <a:pt x="425397" y="0"/>
                      <a:pt x="462503" y="15370"/>
                      <a:pt x="489861" y="42728"/>
                    </a:cubicBezTo>
                    <a:cubicBezTo>
                      <a:pt x="517220" y="70087"/>
                      <a:pt x="532589" y="107193"/>
                      <a:pt x="532589" y="145883"/>
                    </a:cubicBezTo>
                    <a:lnTo>
                      <a:pt x="532589" y="145883"/>
                    </a:lnTo>
                    <a:cubicBezTo>
                      <a:pt x="532589" y="184574"/>
                      <a:pt x="517220" y="221680"/>
                      <a:pt x="489861" y="249039"/>
                    </a:cubicBezTo>
                    <a:cubicBezTo>
                      <a:pt x="462503" y="276397"/>
                      <a:pt x="425397" y="291767"/>
                      <a:pt x="386706" y="291767"/>
                    </a:cubicBezTo>
                    <a:lnTo>
                      <a:pt x="145883" y="291767"/>
                    </a:lnTo>
                    <a:cubicBezTo>
                      <a:pt x="107193" y="291767"/>
                      <a:pt x="70087" y="276397"/>
                      <a:pt x="42728" y="249039"/>
                    </a:cubicBezTo>
                    <a:cubicBezTo>
                      <a:pt x="15370" y="221680"/>
                      <a:pt x="0" y="184574"/>
                      <a:pt x="0" y="145883"/>
                    </a:cubicBezTo>
                    <a:lnTo>
                      <a:pt x="0" y="145883"/>
                    </a:lnTo>
                    <a:cubicBezTo>
                      <a:pt x="0" y="107193"/>
                      <a:pt x="15370" y="70087"/>
                      <a:pt x="42728" y="42728"/>
                    </a:cubicBezTo>
                    <a:cubicBezTo>
                      <a:pt x="70087" y="15370"/>
                      <a:pt x="107193" y="0"/>
                      <a:pt x="145883" y="0"/>
                    </a:cubicBezTo>
                    <a:close/>
                  </a:path>
                </a:pathLst>
              </a:custGeom>
              <a:solidFill>
                <a:srgbClr val="558ED5"/>
              </a:solidFill>
            </p:spPr>
          </p:sp>
          <p:sp>
            <p:nvSpPr>
              <p:cNvPr id="39" name="TextBox 39"/>
              <p:cNvSpPr txBox="1"/>
              <p:nvPr/>
            </p:nvSpPr>
            <p:spPr>
              <a:xfrm>
                <a:off x="0" y="-85725"/>
                <a:ext cx="532589" cy="377492"/>
              </a:xfrm>
              <a:prstGeom prst="rect">
                <a:avLst/>
              </a:prstGeom>
            </p:spPr>
            <p:txBody>
              <a:bodyPr lIns="50800" tIns="50800" rIns="50800" bIns="50800" rtlCol="0" anchor="ctr"/>
              <a:lstStyle/>
              <a:p>
                <a:pPr algn="ctr">
                  <a:lnSpc>
                    <a:spcPts val="3415"/>
                  </a:lnSpc>
                </a:pPr>
              </a:p>
            </p:txBody>
          </p:sp>
        </p:grpSp>
        <p:grpSp>
          <p:nvGrpSpPr>
            <p:cNvPr id="40" name="Group 40"/>
            <p:cNvGrpSpPr/>
            <p:nvPr/>
          </p:nvGrpSpPr>
          <p:grpSpPr>
            <a:xfrm rot="0">
              <a:off x="117516" y="108317"/>
              <a:ext cx="2461203" cy="1260436"/>
              <a:chOff x="0" y="0"/>
              <a:chExt cx="486163" cy="248975"/>
            </a:xfrm>
          </p:grpSpPr>
          <p:sp>
            <p:nvSpPr>
              <p:cNvPr id="41" name="Freeform 41"/>
              <p:cNvSpPr/>
              <p:nvPr/>
            </p:nvSpPr>
            <p:spPr>
              <a:xfrm>
                <a:off x="0" y="0"/>
                <a:ext cx="486163" cy="248975"/>
              </a:xfrm>
              <a:custGeom>
                <a:avLst/>
                <a:gdLst/>
                <a:ahLst/>
                <a:cxnLst/>
                <a:rect l="l" t="t" r="r" b="b"/>
                <a:pathLst>
                  <a:path w="486163" h="248975">
                    <a:moveTo>
                      <a:pt x="124488" y="0"/>
                    </a:moveTo>
                    <a:lnTo>
                      <a:pt x="361676" y="0"/>
                    </a:lnTo>
                    <a:cubicBezTo>
                      <a:pt x="430429" y="0"/>
                      <a:pt x="486163" y="55735"/>
                      <a:pt x="486163" y="124488"/>
                    </a:cubicBezTo>
                    <a:lnTo>
                      <a:pt x="486163" y="124488"/>
                    </a:lnTo>
                    <a:cubicBezTo>
                      <a:pt x="486163" y="193240"/>
                      <a:pt x="430429" y="248975"/>
                      <a:pt x="361676" y="248975"/>
                    </a:cubicBezTo>
                    <a:lnTo>
                      <a:pt x="124488" y="248975"/>
                    </a:lnTo>
                    <a:cubicBezTo>
                      <a:pt x="55735" y="248975"/>
                      <a:pt x="0" y="193240"/>
                      <a:pt x="0" y="124488"/>
                    </a:cubicBezTo>
                    <a:lnTo>
                      <a:pt x="0" y="124488"/>
                    </a:lnTo>
                    <a:cubicBezTo>
                      <a:pt x="0" y="55735"/>
                      <a:pt x="55735" y="0"/>
                      <a:pt x="124488" y="0"/>
                    </a:cubicBezTo>
                    <a:close/>
                  </a:path>
                </a:pathLst>
              </a:custGeom>
              <a:solidFill>
                <a:srgbClr val="256BAB"/>
              </a:solidFill>
            </p:spPr>
          </p:sp>
          <p:sp>
            <p:nvSpPr>
              <p:cNvPr id="42" name="TextBox 42"/>
              <p:cNvSpPr txBox="1"/>
              <p:nvPr/>
            </p:nvSpPr>
            <p:spPr>
              <a:xfrm>
                <a:off x="0" y="-76200"/>
                <a:ext cx="486163" cy="325175"/>
              </a:xfrm>
              <a:prstGeom prst="rect">
                <a:avLst/>
              </a:prstGeom>
            </p:spPr>
            <p:txBody>
              <a:bodyPr lIns="50800" tIns="50800" rIns="50800" bIns="50800" rtlCol="0" anchor="ctr"/>
              <a:lstStyle/>
              <a:p>
                <a:pPr algn="ctr">
                  <a:lnSpc>
                    <a:spcPts val="2940"/>
                  </a:lnSpc>
                </a:pPr>
              </a:p>
            </p:txBody>
          </p:sp>
        </p:grpSp>
        <p:sp>
          <p:nvSpPr>
            <p:cNvPr id="43" name="TextBox 43"/>
            <p:cNvSpPr txBox="1"/>
            <p:nvPr/>
          </p:nvSpPr>
          <p:spPr>
            <a:xfrm>
              <a:off x="633918" y="318377"/>
              <a:ext cx="1428397" cy="773642"/>
            </a:xfrm>
            <a:prstGeom prst="rect">
              <a:avLst/>
            </a:prstGeom>
          </p:spPr>
          <p:txBody>
            <a:bodyPr lIns="0" tIns="0" rIns="0" bIns="0" rtlCol="0" anchor="t">
              <a:spAutoFit/>
            </a:bodyPr>
            <a:lstStyle/>
            <a:p>
              <a:pPr algn="ctr">
                <a:lnSpc>
                  <a:spcPts val="4900"/>
                </a:lnSpc>
              </a:pPr>
              <a:r>
                <a:rPr lang="en-US" sz="3500" spc="717">
                  <a:solidFill>
                    <a:srgbClr val="F9F9F9"/>
                  </a:solidFill>
                  <a:ea typeface="思源黑体 Bold" panose="020B0800000000000000" charset="-122"/>
                </a:rPr>
                <a:t>目标</a:t>
              </a:r>
              <a:endParaRPr lang="en-US" sz="3500" spc="717">
                <a:solidFill>
                  <a:srgbClr val="F9F9F9"/>
                </a:solidFill>
                <a:ea typeface="思源黑体 Bold" panose="020B0800000000000000" charset="-122"/>
              </a:endParaRPr>
            </a:p>
          </p:txBody>
        </p:sp>
      </p:grpSp>
      <p:grpSp>
        <p:nvGrpSpPr>
          <p:cNvPr id="44" name="Group 44"/>
          <p:cNvGrpSpPr/>
          <p:nvPr/>
        </p:nvGrpSpPr>
        <p:grpSpPr>
          <a:xfrm rot="0">
            <a:off x="7010325" y="4808957"/>
            <a:ext cx="4136751" cy="2201186"/>
            <a:chOff x="0" y="0"/>
            <a:chExt cx="5515668" cy="2934915"/>
          </a:xfrm>
        </p:grpSpPr>
        <p:grpSp>
          <p:nvGrpSpPr>
            <p:cNvPr id="45" name="Group 45"/>
            <p:cNvGrpSpPr/>
            <p:nvPr/>
          </p:nvGrpSpPr>
          <p:grpSpPr>
            <a:xfrm rot="0">
              <a:off x="1293339" y="0"/>
              <a:ext cx="2933659" cy="2933659"/>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ED5"/>
              </a:solidFill>
            </p:spPr>
          </p:sp>
          <p:sp>
            <p:nvSpPr>
              <p:cNvPr id="47" name="TextBox 47"/>
              <p:cNvSpPr txBox="1"/>
              <p:nvPr/>
            </p:nvSpPr>
            <p:spPr>
              <a:xfrm>
                <a:off x="76200" y="-9525"/>
                <a:ext cx="660400" cy="746125"/>
              </a:xfrm>
              <a:prstGeom prst="rect">
                <a:avLst/>
              </a:prstGeom>
            </p:spPr>
            <p:txBody>
              <a:bodyPr lIns="46582" tIns="46582" rIns="46582" bIns="46582" rtlCol="0" anchor="ctr"/>
              <a:lstStyle/>
              <a:p>
                <a:pPr algn="ctr">
                  <a:lnSpc>
                    <a:spcPts val="3415"/>
                  </a:lnSpc>
                </a:pPr>
              </a:p>
            </p:txBody>
          </p:sp>
        </p:grpSp>
        <p:grpSp>
          <p:nvGrpSpPr>
            <p:cNvPr id="48" name="Group 48"/>
            <p:cNvGrpSpPr/>
            <p:nvPr/>
          </p:nvGrpSpPr>
          <p:grpSpPr>
            <a:xfrm rot="0">
              <a:off x="1463794" y="172789"/>
              <a:ext cx="2588080" cy="258808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6BAB"/>
              </a:solidFill>
            </p:spPr>
          </p:sp>
          <p:sp>
            <p:nvSpPr>
              <p:cNvPr id="50" name="TextBox 50"/>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51" name="TextBox 51"/>
            <p:cNvSpPr txBox="1"/>
            <p:nvPr/>
          </p:nvSpPr>
          <p:spPr>
            <a:xfrm>
              <a:off x="0" y="693811"/>
              <a:ext cx="5515668" cy="2241104"/>
            </a:xfrm>
            <a:prstGeom prst="rect">
              <a:avLst/>
            </a:prstGeom>
          </p:spPr>
          <p:txBody>
            <a:bodyPr lIns="0" tIns="0" rIns="0" bIns="0" rtlCol="0" anchor="t">
              <a:spAutoFit/>
            </a:bodyPr>
            <a:lstStyle/>
            <a:p>
              <a:pPr algn="ctr">
                <a:lnSpc>
                  <a:spcPts val="4580"/>
                </a:lnSpc>
              </a:pPr>
              <a:r>
                <a:rPr lang="en-US" sz="3270" spc="507">
                  <a:solidFill>
                    <a:srgbClr val="FFFFFF"/>
                  </a:solidFill>
                  <a:ea typeface="思源黑体 Bold" panose="020B0800000000000000" charset="-122"/>
                </a:rPr>
                <a:t>提速</a:t>
              </a:r>
              <a:endParaRPr lang="en-US" sz="3270" spc="507">
                <a:solidFill>
                  <a:srgbClr val="FFFFFF"/>
                </a:solidFill>
                <a:ea typeface="思源黑体 Bold" panose="020B0800000000000000" charset="-122"/>
              </a:endParaRPr>
            </a:p>
            <a:p>
              <a:pPr algn="ctr">
                <a:lnSpc>
                  <a:spcPts val="4580"/>
                </a:lnSpc>
              </a:pPr>
              <a:r>
                <a:rPr lang="en-US" sz="3270" spc="507">
                  <a:solidFill>
                    <a:srgbClr val="FFFFFF"/>
                  </a:solidFill>
                  <a:ea typeface="思源黑体 Bold" panose="020B0800000000000000" charset="-122"/>
                </a:rPr>
                <a:t>赋能</a:t>
              </a:r>
              <a:endParaRPr lang="en-US" sz="3270" spc="507">
                <a:solidFill>
                  <a:srgbClr val="FFFFFF"/>
                </a:solidFill>
                <a:ea typeface="思源黑体 Bold" panose="020B0800000000000000" charset="-122"/>
              </a:endParaRPr>
            </a:p>
            <a:p>
              <a:pPr algn="ctr">
                <a:lnSpc>
                  <a:spcPts val="4580"/>
                </a:lnSpc>
              </a:pPr>
            </a:p>
          </p:txBody>
        </p:sp>
      </p:grpSp>
      <p:grpSp>
        <p:nvGrpSpPr>
          <p:cNvPr id="52" name="Group 52"/>
          <p:cNvGrpSpPr/>
          <p:nvPr/>
        </p:nvGrpSpPr>
        <p:grpSpPr>
          <a:xfrm rot="0">
            <a:off x="12344329" y="4809899"/>
            <a:ext cx="4136751" cy="2201186"/>
            <a:chOff x="0" y="0"/>
            <a:chExt cx="5515668" cy="2934915"/>
          </a:xfrm>
        </p:grpSpPr>
        <p:grpSp>
          <p:nvGrpSpPr>
            <p:cNvPr id="53" name="Group 53"/>
            <p:cNvGrpSpPr/>
            <p:nvPr/>
          </p:nvGrpSpPr>
          <p:grpSpPr>
            <a:xfrm rot="0">
              <a:off x="1293339" y="0"/>
              <a:ext cx="2933659" cy="2933659"/>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ED5"/>
              </a:solidFill>
            </p:spPr>
          </p:sp>
          <p:sp>
            <p:nvSpPr>
              <p:cNvPr id="55" name="TextBox 55"/>
              <p:cNvSpPr txBox="1"/>
              <p:nvPr/>
            </p:nvSpPr>
            <p:spPr>
              <a:xfrm>
                <a:off x="76200" y="-9525"/>
                <a:ext cx="660400" cy="746125"/>
              </a:xfrm>
              <a:prstGeom prst="rect">
                <a:avLst/>
              </a:prstGeom>
            </p:spPr>
            <p:txBody>
              <a:bodyPr lIns="46582" tIns="46582" rIns="46582" bIns="46582" rtlCol="0" anchor="ctr"/>
              <a:lstStyle/>
              <a:p>
                <a:pPr algn="ctr">
                  <a:lnSpc>
                    <a:spcPts val="3415"/>
                  </a:lnSpc>
                </a:pPr>
              </a:p>
            </p:txBody>
          </p:sp>
        </p:grpSp>
        <p:grpSp>
          <p:nvGrpSpPr>
            <p:cNvPr id="56" name="Group 56"/>
            <p:cNvGrpSpPr/>
            <p:nvPr/>
          </p:nvGrpSpPr>
          <p:grpSpPr>
            <a:xfrm rot="0">
              <a:off x="1463794" y="172789"/>
              <a:ext cx="2588080" cy="2588080"/>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6BAB"/>
              </a:solidFill>
            </p:spPr>
          </p:sp>
          <p:sp>
            <p:nvSpPr>
              <p:cNvPr id="58" name="TextBox 58"/>
              <p:cNvSpPr txBox="1"/>
              <p:nvPr/>
            </p:nvSpPr>
            <p:spPr>
              <a:xfrm>
                <a:off x="76200" y="28575"/>
                <a:ext cx="660400" cy="708025"/>
              </a:xfrm>
              <a:prstGeom prst="rect">
                <a:avLst/>
              </a:prstGeom>
            </p:spPr>
            <p:txBody>
              <a:bodyPr lIns="50800" tIns="50800" rIns="50800" bIns="50800" rtlCol="0" anchor="ctr"/>
              <a:lstStyle/>
              <a:p>
                <a:pPr algn="ctr">
                  <a:lnSpc>
                    <a:spcPts val="3360"/>
                  </a:lnSpc>
                </a:pPr>
              </a:p>
            </p:txBody>
          </p:sp>
        </p:grpSp>
        <p:sp>
          <p:nvSpPr>
            <p:cNvPr id="59" name="TextBox 59"/>
            <p:cNvSpPr txBox="1"/>
            <p:nvPr/>
          </p:nvSpPr>
          <p:spPr>
            <a:xfrm>
              <a:off x="0" y="693811"/>
              <a:ext cx="5515668" cy="2241104"/>
            </a:xfrm>
            <a:prstGeom prst="rect">
              <a:avLst/>
            </a:prstGeom>
          </p:spPr>
          <p:txBody>
            <a:bodyPr lIns="0" tIns="0" rIns="0" bIns="0" rtlCol="0" anchor="t">
              <a:spAutoFit/>
            </a:bodyPr>
            <a:lstStyle/>
            <a:p>
              <a:pPr algn="ctr">
                <a:lnSpc>
                  <a:spcPts val="4580"/>
                </a:lnSpc>
              </a:pPr>
              <a:r>
                <a:rPr lang="en-US" sz="3270" spc="507">
                  <a:solidFill>
                    <a:srgbClr val="FFFFFF"/>
                  </a:solidFill>
                  <a:ea typeface="思源黑体 Bold" panose="020B0800000000000000" charset="-122"/>
                </a:rPr>
                <a:t>提升</a:t>
              </a:r>
              <a:endParaRPr lang="en-US" sz="3270" spc="507">
                <a:solidFill>
                  <a:srgbClr val="FFFFFF"/>
                </a:solidFill>
                <a:ea typeface="思源黑体 Bold" panose="020B0800000000000000" charset="-122"/>
              </a:endParaRPr>
            </a:p>
            <a:p>
              <a:pPr algn="ctr">
                <a:lnSpc>
                  <a:spcPts val="4580"/>
                </a:lnSpc>
              </a:pPr>
              <a:r>
                <a:rPr lang="en-US" sz="3270" spc="507">
                  <a:solidFill>
                    <a:srgbClr val="FFFFFF"/>
                  </a:solidFill>
                  <a:ea typeface="思源黑体 Bold" panose="020B0800000000000000" charset="-122"/>
                </a:rPr>
                <a:t>效率</a:t>
              </a:r>
              <a:endParaRPr lang="en-US" sz="3270" spc="507">
                <a:solidFill>
                  <a:srgbClr val="FFFFFF"/>
                </a:solidFill>
                <a:ea typeface="思源黑体 Bold" panose="020B0800000000000000" charset="-122"/>
              </a:endParaRPr>
            </a:p>
            <a:p>
              <a:pPr algn="ctr">
                <a:lnSpc>
                  <a:spcPts val="4580"/>
                </a:lnSpc>
              </a:pPr>
            </a:p>
          </p:txBody>
        </p:sp>
      </p:grpSp>
      <p:sp>
        <p:nvSpPr>
          <p:cNvPr id="60" name="TextBox 60"/>
          <p:cNvSpPr txBox="1"/>
          <p:nvPr/>
        </p:nvSpPr>
        <p:spPr>
          <a:xfrm>
            <a:off x="1638956" y="439415"/>
            <a:ext cx="3200400" cy="71247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解决方案</a:t>
            </a:r>
            <a:endParaRPr lang="en-US" sz="4200">
              <a:solidFill>
                <a:srgbClr val="1B4367"/>
              </a:solidFill>
              <a:ea typeface="思源黑体 Bold" panose="020B0800000000000000" charset="-122"/>
            </a:endParaRPr>
          </a:p>
        </p:txBody>
      </p:sp>
      <p:sp>
        <p:nvSpPr>
          <p:cNvPr id="61" name="TextBox 61"/>
          <p:cNvSpPr txBox="1"/>
          <p:nvPr/>
        </p:nvSpPr>
        <p:spPr>
          <a:xfrm>
            <a:off x="8760906" y="3450451"/>
            <a:ext cx="4330700" cy="530860"/>
          </a:xfrm>
          <a:prstGeom prst="rect">
            <a:avLst/>
          </a:prstGeom>
        </p:spPr>
        <p:txBody>
          <a:bodyPr lIns="0" tIns="0" rIns="0" bIns="0" rtlCol="0" anchor="t">
            <a:spAutoFit/>
          </a:bodyPr>
          <a:lstStyle/>
          <a:p>
            <a:pPr algn="ctr">
              <a:lnSpc>
                <a:spcPts val="4340"/>
              </a:lnSpc>
            </a:pPr>
            <a:r>
              <a:rPr lang="en-US" sz="3100">
                <a:solidFill>
                  <a:srgbClr val="1D4971"/>
                </a:solidFill>
                <a:ea typeface="思源黑体 Bold" panose="020B0800000000000000" charset="-122"/>
              </a:rPr>
              <a:t>提升咨询的效率和准确性</a:t>
            </a:r>
            <a:endParaRPr lang="en-US" sz="3100">
              <a:solidFill>
                <a:srgbClr val="1D4971"/>
              </a:solidFill>
              <a:ea typeface="思源黑体 Bold" panose="020B0800000000000000" charset="-122"/>
            </a:endParaRPr>
          </a:p>
        </p:txBody>
      </p:sp>
      <p:sp>
        <p:nvSpPr>
          <p:cNvPr id="62" name="TextBox 62"/>
          <p:cNvSpPr txBox="1"/>
          <p:nvPr/>
        </p:nvSpPr>
        <p:spPr>
          <a:xfrm>
            <a:off x="5825557" y="1881183"/>
            <a:ext cx="7895211" cy="613411"/>
          </a:xfrm>
          <a:prstGeom prst="rect">
            <a:avLst/>
          </a:prstGeom>
        </p:spPr>
        <p:txBody>
          <a:bodyPr lIns="0" tIns="0" rIns="0" bIns="0" rtlCol="0" anchor="t">
            <a:spAutoFit/>
          </a:bodyPr>
          <a:lstStyle/>
          <a:p>
            <a:pPr algn="ctr">
              <a:lnSpc>
                <a:spcPts val="5040"/>
              </a:lnSpc>
            </a:pPr>
            <a:r>
              <a:rPr lang="en-US" sz="3600">
                <a:solidFill>
                  <a:srgbClr val="1B4367"/>
                </a:solidFill>
                <a:ea typeface="思源黑体 Bold" panose="020B0800000000000000" charset="-122"/>
              </a:rPr>
              <a:t>针对三大痛点，形成解决方案</a:t>
            </a:r>
            <a:endParaRPr lang="en-US" sz="3600">
              <a:solidFill>
                <a:srgbClr val="1B4367"/>
              </a:solidFill>
              <a:ea typeface="思源黑体 Bold" panose="020B0800000000000000" charset="-122"/>
            </a:endParaRPr>
          </a:p>
        </p:txBody>
      </p:sp>
      <p:sp>
        <p:nvSpPr>
          <p:cNvPr id="63" name="TextBox 63"/>
          <p:cNvSpPr txBox="1"/>
          <p:nvPr/>
        </p:nvSpPr>
        <p:spPr>
          <a:xfrm>
            <a:off x="12096486" y="7413951"/>
            <a:ext cx="4613387" cy="932059"/>
          </a:xfrm>
          <a:prstGeom prst="rect">
            <a:avLst/>
          </a:prstGeom>
        </p:spPr>
        <p:txBody>
          <a:bodyPr lIns="0" tIns="0" rIns="0" bIns="0" rtlCol="0" anchor="t">
            <a:spAutoFit/>
          </a:bodyPr>
          <a:lstStyle/>
          <a:p>
            <a:pPr algn="ctr">
              <a:lnSpc>
                <a:spcPts val="3750"/>
              </a:lnSpc>
              <a:spcBef>
                <a:spcPct val="0"/>
              </a:spcBef>
            </a:pPr>
            <a:r>
              <a:rPr lang="en-US" sz="2680">
                <a:solidFill>
                  <a:srgbClr val="000000"/>
                </a:solidFill>
                <a:ea typeface="思源黑体" panose="020B0500000000000000" charset="-122"/>
              </a:rPr>
              <a:t>回答</a:t>
            </a:r>
            <a:r>
              <a:rPr lang="en-US" sz="2680">
                <a:solidFill>
                  <a:srgbClr val="000000"/>
                </a:solidFill>
                <a:ea typeface="思源黑体" panose="020B0500000000000000" charset="-122"/>
              </a:rPr>
              <a:t>简洁精准</a:t>
            </a:r>
            <a:endParaRPr lang="en-US" sz="2680">
              <a:solidFill>
                <a:srgbClr val="000000"/>
              </a:solidFill>
              <a:ea typeface="思源黑体" panose="020B0500000000000000" charset="-122"/>
            </a:endParaRPr>
          </a:p>
          <a:p>
            <a:pPr algn="ctr">
              <a:lnSpc>
                <a:spcPts val="3750"/>
              </a:lnSpc>
              <a:spcBef>
                <a:spcPct val="0"/>
              </a:spcBef>
            </a:pPr>
            <a:r>
              <a:rPr lang="en-US" sz="2680">
                <a:solidFill>
                  <a:srgbClr val="000000"/>
                </a:solidFill>
                <a:ea typeface="思源黑体" panose="020B0500000000000000" charset="-122"/>
              </a:rPr>
              <a:t>减少人力浪费</a:t>
            </a:r>
            <a:endParaRPr lang="en-US" sz="2680">
              <a:solidFill>
                <a:srgbClr val="000000"/>
              </a:solidFill>
              <a:ea typeface="思源黑体" panose="020B0500000000000000" charset="-122"/>
            </a:endParaRPr>
          </a:p>
        </p:txBody>
      </p:sp>
      <p:sp>
        <p:nvSpPr>
          <p:cNvPr id="64" name="TextBox 64"/>
          <p:cNvSpPr txBox="1"/>
          <p:nvPr/>
        </p:nvSpPr>
        <p:spPr>
          <a:xfrm>
            <a:off x="6772008" y="7353184"/>
            <a:ext cx="4613387" cy="932059"/>
          </a:xfrm>
          <a:prstGeom prst="rect">
            <a:avLst/>
          </a:prstGeom>
        </p:spPr>
        <p:txBody>
          <a:bodyPr lIns="0" tIns="0" rIns="0" bIns="0" rtlCol="0" anchor="t">
            <a:spAutoFit/>
          </a:bodyPr>
          <a:lstStyle/>
          <a:p>
            <a:pPr algn="ctr">
              <a:lnSpc>
                <a:spcPts val="3750"/>
              </a:lnSpc>
            </a:pPr>
            <a:r>
              <a:rPr lang="en-US" sz="2680">
                <a:solidFill>
                  <a:srgbClr val="000000"/>
                </a:solidFill>
                <a:ea typeface="思源黑体" panose="020B0500000000000000" charset="-122"/>
              </a:rPr>
              <a:t>减少用户等待时间</a:t>
            </a:r>
            <a:endParaRPr lang="en-US" sz="2680">
              <a:solidFill>
                <a:srgbClr val="000000"/>
              </a:solidFill>
              <a:ea typeface="思源黑体" panose="020B0500000000000000" charset="-122"/>
            </a:endParaRPr>
          </a:p>
          <a:p>
            <a:pPr algn="ctr">
              <a:lnSpc>
                <a:spcPts val="3750"/>
              </a:lnSpc>
              <a:spcBef>
                <a:spcPct val="0"/>
              </a:spcBef>
            </a:pPr>
            <a:r>
              <a:rPr lang="en-US" sz="2680">
                <a:solidFill>
                  <a:srgbClr val="000000"/>
                </a:solidFill>
                <a:ea typeface="思源黑体" panose="020B0500000000000000" charset="-122"/>
              </a:rPr>
              <a:t>紧跟政策法规</a:t>
            </a:r>
            <a:endParaRPr lang="en-US" sz="2680">
              <a:solidFill>
                <a:srgbClr val="000000"/>
              </a:solidFill>
              <a:ea typeface="思源黑体" panose="020B0500000000000000" charset="-122"/>
            </a:endParaRPr>
          </a:p>
        </p:txBody>
      </p:sp>
      <p:sp>
        <p:nvSpPr>
          <p:cNvPr id="65" name="TextBox 65"/>
          <p:cNvSpPr txBox="1"/>
          <p:nvPr/>
        </p:nvSpPr>
        <p:spPr>
          <a:xfrm>
            <a:off x="1450488" y="7175826"/>
            <a:ext cx="4613387" cy="1408309"/>
          </a:xfrm>
          <a:prstGeom prst="rect">
            <a:avLst/>
          </a:prstGeom>
        </p:spPr>
        <p:txBody>
          <a:bodyPr lIns="0" tIns="0" rIns="0" bIns="0" rtlCol="0" anchor="t">
            <a:spAutoFit/>
          </a:bodyPr>
          <a:lstStyle/>
          <a:p>
            <a:pPr algn="ctr">
              <a:lnSpc>
                <a:spcPts val="3750"/>
              </a:lnSpc>
            </a:pPr>
            <a:r>
              <a:rPr lang="en-US" sz="2680">
                <a:solidFill>
                  <a:srgbClr val="000000"/>
                </a:solidFill>
                <a:ea typeface="思源黑体" panose="020B0500000000000000" charset="-122"/>
              </a:rPr>
              <a:t>增强交互性</a:t>
            </a:r>
            <a:endParaRPr lang="en-US" sz="2680">
              <a:solidFill>
                <a:srgbClr val="000000"/>
              </a:solidFill>
              <a:ea typeface="思源黑体" panose="020B0500000000000000" charset="-122"/>
            </a:endParaRPr>
          </a:p>
          <a:p>
            <a:pPr algn="ctr">
              <a:lnSpc>
                <a:spcPts val="3750"/>
              </a:lnSpc>
            </a:pPr>
            <a:r>
              <a:rPr lang="en-US" sz="2680">
                <a:solidFill>
                  <a:srgbClr val="000000"/>
                </a:solidFill>
                <a:ea typeface="思源黑体" panose="020B0500000000000000" charset="-122"/>
              </a:rPr>
              <a:t>完整的事项办理要素</a:t>
            </a:r>
            <a:endParaRPr lang="en-US" sz="2680">
              <a:solidFill>
                <a:srgbClr val="000000"/>
              </a:solidFill>
              <a:ea typeface="思源黑体" panose="020B0500000000000000" charset="-122"/>
            </a:endParaRPr>
          </a:p>
          <a:p>
            <a:pPr algn="ctr">
              <a:lnSpc>
                <a:spcPts val="3750"/>
              </a:lnSpc>
              <a:spcBef>
                <a:spcPct val="0"/>
              </a:spcBef>
            </a:pPr>
            <a:r>
              <a:rPr lang="en-US" sz="2680">
                <a:solidFill>
                  <a:srgbClr val="000000"/>
                </a:solidFill>
                <a:ea typeface="思源黑体" panose="020B0500000000000000" charset="-122"/>
              </a:rPr>
              <a:t>升级便民服务功能</a:t>
            </a:r>
            <a:endParaRPr lang="en-US" sz="2680">
              <a:solidFill>
                <a:srgbClr val="000000"/>
              </a:solidFill>
              <a:ea typeface="思源黑体" panose="020B0500000000000000" charset="-122"/>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638956" y="515615"/>
            <a:ext cx="15403801" cy="731520"/>
            <a:chOff x="0" y="0"/>
            <a:chExt cx="20538402" cy="975360"/>
          </a:xfrm>
        </p:grpSpPr>
        <p:sp>
          <p:nvSpPr>
            <p:cNvPr id="5" name="AutoShape 5"/>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6" name="TextBox 6"/>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项目简介</a:t>
              </a:r>
              <a:endParaRPr lang="en-US" sz="4200">
                <a:solidFill>
                  <a:srgbClr val="1B4367"/>
                </a:solidFill>
                <a:ea typeface="思源黑体 Bold" panose="020B0800000000000000" charset="-122"/>
              </a:endParaRPr>
            </a:p>
          </p:txBody>
        </p:sp>
      </p:grpSp>
      <p:grpSp>
        <p:nvGrpSpPr>
          <p:cNvPr id="7" name="Group 7"/>
          <p:cNvGrpSpPr/>
          <p:nvPr/>
        </p:nvGrpSpPr>
        <p:grpSpPr>
          <a:xfrm rot="0">
            <a:off x="2187722" y="5031134"/>
            <a:ext cx="6394106" cy="4052603"/>
            <a:chOff x="0" y="0"/>
            <a:chExt cx="8525475" cy="5403471"/>
          </a:xfrm>
        </p:grpSpPr>
        <p:sp>
          <p:nvSpPr>
            <p:cNvPr id="8" name="Freeform 8"/>
            <p:cNvSpPr/>
            <p:nvPr/>
          </p:nvSpPr>
          <p:spPr>
            <a:xfrm>
              <a:off x="0" y="0"/>
              <a:ext cx="8525510" cy="5403469"/>
            </a:xfrm>
            <a:custGeom>
              <a:avLst/>
              <a:gdLst/>
              <a:ahLst/>
              <a:cxnLst/>
              <a:rect l="l" t="t" r="r" b="b"/>
              <a:pathLst>
                <a:path w="8525510" h="5403469">
                  <a:moveTo>
                    <a:pt x="0" y="0"/>
                  </a:moveTo>
                  <a:lnTo>
                    <a:pt x="8525510" y="0"/>
                  </a:lnTo>
                  <a:lnTo>
                    <a:pt x="8525510" y="5403469"/>
                  </a:lnTo>
                  <a:lnTo>
                    <a:pt x="0" y="5403469"/>
                  </a:lnTo>
                  <a:lnTo>
                    <a:pt x="0" y="0"/>
                  </a:lnTo>
                  <a:close/>
                </a:path>
              </a:pathLst>
            </a:custGeom>
            <a:blipFill>
              <a:blip r:embed="rId2"/>
              <a:stretch>
                <a:fillRect/>
              </a:stretch>
            </a:blipFill>
          </p:spPr>
        </p:sp>
      </p:grpSp>
      <p:sp>
        <p:nvSpPr>
          <p:cNvPr id="9" name="TextBox 9"/>
          <p:cNvSpPr txBox="1"/>
          <p:nvPr/>
        </p:nvSpPr>
        <p:spPr>
          <a:xfrm>
            <a:off x="2299541" y="2170125"/>
            <a:ext cx="14454853" cy="1776095"/>
          </a:xfrm>
          <a:prstGeom prst="rect">
            <a:avLst/>
          </a:prstGeom>
        </p:spPr>
        <p:txBody>
          <a:bodyPr lIns="0" tIns="0" rIns="0" bIns="0" rtlCol="0" anchor="t">
            <a:spAutoFit/>
          </a:bodyPr>
          <a:lstStyle/>
          <a:p>
            <a:pPr algn="l">
              <a:lnSpc>
                <a:spcPts val="4810"/>
              </a:lnSpc>
            </a:pPr>
            <a:r>
              <a:rPr lang="en-US" sz="2600" spc="127">
                <a:solidFill>
                  <a:srgbClr val="000000"/>
                </a:solidFill>
                <a:latin typeface="思源黑体" panose="020B0500000000000000" charset="-122"/>
                <a:ea typeface="思源黑体" panose="020B0500000000000000" charset="-122"/>
              </a:rPr>
              <a:t>         本项目将</a:t>
            </a:r>
            <a:r>
              <a:rPr lang="en-US" sz="2600" spc="127">
                <a:solidFill>
                  <a:srgbClr val="000000"/>
                </a:solidFill>
                <a:ea typeface="思源黑体" panose="020B0500000000000000" charset="-122"/>
              </a:rPr>
              <a:t>以技术为核心，搭建政务便民服务领域的知识库问答系统。</a:t>
            </a:r>
            <a:endParaRPr lang="en-US" sz="2600" spc="127">
              <a:solidFill>
                <a:srgbClr val="000000"/>
              </a:solidFill>
              <a:ea typeface="思源黑体" panose="020B0500000000000000" charset="-122"/>
            </a:endParaRPr>
          </a:p>
          <a:p>
            <a:pPr algn="l">
              <a:lnSpc>
                <a:spcPts val="4810"/>
              </a:lnSpc>
            </a:pPr>
            <a:r>
              <a:rPr lang="en-US" sz="2600" spc="127">
                <a:solidFill>
                  <a:srgbClr val="000000"/>
                </a:solidFill>
                <a:latin typeface="思源黑体" panose="020B0500000000000000" charset="-122"/>
                <a:ea typeface="思源黑体" panose="020B0500000000000000" charset="-122"/>
              </a:rPr>
              <a:t>         本项目建立的检索能力增强的语言模型和不断更新维护的向量文本数据库，将凭借强大的信息检索能力和相似度感知能力，成为突破当前便民服务的痛点难点的重要手段。</a:t>
            </a:r>
            <a:endParaRPr lang="en-US" sz="2600" spc="127">
              <a:solidFill>
                <a:srgbClr val="000000"/>
              </a:solidFill>
              <a:latin typeface="思源黑体" panose="020B0500000000000000" charset="-122"/>
              <a:ea typeface="思源黑体" panose="020B0500000000000000" charset="-122"/>
            </a:endParaRPr>
          </a:p>
        </p:txBody>
      </p:sp>
      <p:grpSp>
        <p:nvGrpSpPr>
          <p:cNvPr id="10" name="Group 10"/>
          <p:cNvGrpSpPr/>
          <p:nvPr/>
        </p:nvGrpSpPr>
        <p:grpSpPr>
          <a:xfrm rot="0">
            <a:off x="9526968" y="5453804"/>
            <a:ext cx="5672640" cy="698290"/>
            <a:chOff x="0" y="0"/>
            <a:chExt cx="7563520" cy="931054"/>
          </a:xfrm>
        </p:grpSpPr>
        <p:grpSp>
          <p:nvGrpSpPr>
            <p:cNvPr id="11" name="Group 11"/>
            <p:cNvGrpSpPr/>
            <p:nvPr/>
          </p:nvGrpSpPr>
          <p:grpSpPr>
            <a:xfrm rot="0">
              <a:off x="0" y="0"/>
              <a:ext cx="2171284" cy="931054"/>
              <a:chOff x="0" y="0"/>
              <a:chExt cx="504800" cy="216460"/>
            </a:xfrm>
          </p:grpSpPr>
          <p:sp>
            <p:nvSpPr>
              <p:cNvPr id="12" name="Freeform 12"/>
              <p:cNvSpPr/>
              <p:nvPr/>
            </p:nvSpPr>
            <p:spPr>
              <a:xfrm>
                <a:off x="0" y="0"/>
                <a:ext cx="504800" cy="216460"/>
              </a:xfrm>
              <a:custGeom>
                <a:avLst/>
                <a:gdLst/>
                <a:ahLst/>
                <a:cxnLst/>
                <a:rect l="l" t="t" r="r" b="b"/>
                <a:pathLst>
                  <a:path w="504800" h="216460">
                    <a:moveTo>
                      <a:pt x="0" y="0"/>
                    </a:moveTo>
                    <a:lnTo>
                      <a:pt x="504800" y="0"/>
                    </a:lnTo>
                    <a:lnTo>
                      <a:pt x="504800" y="216460"/>
                    </a:lnTo>
                    <a:lnTo>
                      <a:pt x="0" y="216460"/>
                    </a:lnTo>
                    <a:close/>
                  </a:path>
                </a:pathLst>
              </a:custGeom>
              <a:solidFill>
                <a:srgbClr val="18578F"/>
              </a:solidFill>
            </p:spPr>
          </p:sp>
          <p:sp>
            <p:nvSpPr>
              <p:cNvPr id="13" name="TextBox 13"/>
              <p:cNvSpPr txBox="1"/>
              <p:nvPr/>
            </p:nvSpPr>
            <p:spPr>
              <a:xfrm>
                <a:off x="0" y="-76200"/>
                <a:ext cx="504800" cy="292660"/>
              </a:xfrm>
              <a:prstGeom prst="rect">
                <a:avLst/>
              </a:prstGeom>
            </p:spPr>
            <p:txBody>
              <a:bodyPr lIns="43161" tIns="43161" rIns="43161" bIns="43161" rtlCol="0" anchor="ctr"/>
              <a:lstStyle/>
              <a:p>
                <a:pPr algn="ctr">
                  <a:lnSpc>
                    <a:spcPts val="2940"/>
                  </a:lnSpc>
                </a:pPr>
              </a:p>
            </p:txBody>
          </p:sp>
        </p:grpSp>
        <p:sp>
          <p:nvSpPr>
            <p:cNvPr id="14" name="TextBox 14"/>
            <p:cNvSpPr txBox="1"/>
            <p:nvPr/>
          </p:nvSpPr>
          <p:spPr>
            <a:xfrm>
              <a:off x="0" y="85385"/>
              <a:ext cx="2171284" cy="703133"/>
            </a:xfrm>
            <a:prstGeom prst="rect">
              <a:avLst/>
            </a:prstGeom>
          </p:spPr>
          <p:txBody>
            <a:bodyPr lIns="0" tIns="0" rIns="0" bIns="0" rtlCol="0" anchor="t">
              <a:spAutoFit/>
            </a:bodyPr>
            <a:lstStyle/>
            <a:p>
              <a:pPr algn="ctr">
                <a:lnSpc>
                  <a:spcPts val="4520"/>
                </a:lnSpc>
              </a:pPr>
              <a:r>
                <a:rPr lang="en-US" sz="3230" spc="526">
                  <a:solidFill>
                    <a:srgbClr val="F9F9F9"/>
                  </a:solidFill>
                  <a:ea typeface="思源黑体 Bold" panose="020B0800000000000000" charset="-122"/>
                </a:rPr>
                <a:t>提升</a:t>
              </a:r>
              <a:endParaRPr lang="en-US" sz="3230" spc="526">
                <a:solidFill>
                  <a:srgbClr val="F9F9F9"/>
                </a:solidFill>
                <a:ea typeface="思源黑体 Bold" panose="020B0800000000000000" charset="-122"/>
              </a:endParaRPr>
            </a:p>
          </p:txBody>
        </p:sp>
        <p:sp>
          <p:nvSpPr>
            <p:cNvPr id="15" name="TextBox 15"/>
            <p:cNvSpPr txBox="1"/>
            <p:nvPr/>
          </p:nvSpPr>
          <p:spPr>
            <a:xfrm>
              <a:off x="2633098" y="148111"/>
              <a:ext cx="4930422" cy="577681"/>
            </a:xfrm>
            <a:prstGeom prst="rect">
              <a:avLst/>
            </a:prstGeom>
          </p:spPr>
          <p:txBody>
            <a:bodyPr lIns="0" tIns="0" rIns="0" bIns="0" rtlCol="0" anchor="t">
              <a:spAutoFit/>
            </a:bodyPr>
            <a:lstStyle/>
            <a:p>
              <a:pPr algn="ctr">
                <a:lnSpc>
                  <a:spcPts val="3795"/>
                </a:lnSpc>
              </a:pPr>
              <a:r>
                <a:rPr lang="en-US" sz="2600" spc="103">
                  <a:solidFill>
                    <a:srgbClr val="000000"/>
                  </a:solidFill>
                  <a:ea typeface="思源黑体" panose="020B0500000000000000" charset="-122"/>
                </a:rPr>
                <a:t>政府服务的效率和质量</a:t>
              </a:r>
              <a:endParaRPr lang="en-US" sz="2600" spc="103">
                <a:solidFill>
                  <a:srgbClr val="000000"/>
                </a:solidFill>
                <a:ea typeface="思源黑体" panose="020B0500000000000000" charset="-122"/>
              </a:endParaRPr>
            </a:p>
          </p:txBody>
        </p:sp>
      </p:grpSp>
      <p:grpSp>
        <p:nvGrpSpPr>
          <p:cNvPr id="16" name="Group 16"/>
          <p:cNvGrpSpPr/>
          <p:nvPr/>
        </p:nvGrpSpPr>
        <p:grpSpPr>
          <a:xfrm rot="0">
            <a:off x="9526968" y="6628965"/>
            <a:ext cx="6777370" cy="698290"/>
            <a:chOff x="0" y="0"/>
            <a:chExt cx="9036494" cy="931054"/>
          </a:xfrm>
        </p:grpSpPr>
        <p:grpSp>
          <p:nvGrpSpPr>
            <p:cNvPr id="17" name="Group 17"/>
            <p:cNvGrpSpPr/>
            <p:nvPr/>
          </p:nvGrpSpPr>
          <p:grpSpPr>
            <a:xfrm rot="0">
              <a:off x="0" y="0"/>
              <a:ext cx="2171284" cy="931054"/>
              <a:chOff x="0" y="0"/>
              <a:chExt cx="504800" cy="216460"/>
            </a:xfrm>
          </p:grpSpPr>
          <p:sp>
            <p:nvSpPr>
              <p:cNvPr id="18" name="Freeform 18"/>
              <p:cNvSpPr/>
              <p:nvPr/>
            </p:nvSpPr>
            <p:spPr>
              <a:xfrm>
                <a:off x="0" y="0"/>
                <a:ext cx="504800" cy="216460"/>
              </a:xfrm>
              <a:custGeom>
                <a:avLst/>
                <a:gdLst/>
                <a:ahLst/>
                <a:cxnLst/>
                <a:rect l="l" t="t" r="r" b="b"/>
                <a:pathLst>
                  <a:path w="504800" h="216460">
                    <a:moveTo>
                      <a:pt x="0" y="0"/>
                    </a:moveTo>
                    <a:lnTo>
                      <a:pt x="504800" y="0"/>
                    </a:lnTo>
                    <a:lnTo>
                      <a:pt x="504800" y="216460"/>
                    </a:lnTo>
                    <a:lnTo>
                      <a:pt x="0" y="216460"/>
                    </a:lnTo>
                    <a:close/>
                  </a:path>
                </a:pathLst>
              </a:custGeom>
              <a:solidFill>
                <a:srgbClr val="18578F"/>
              </a:solidFill>
            </p:spPr>
          </p:sp>
          <p:sp>
            <p:nvSpPr>
              <p:cNvPr id="19" name="TextBox 19"/>
              <p:cNvSpPr txBox="1"/>
              <p:nvPr/>
            </p:nvSpPr>
            <p:spPr>
              <a:xfrm>
                <a:off x="0" y="-76200"/>
                <a:ext cx="504800" cy="292660"/>
              </a:xfrm>
              <a:prstGeom prst="rect">
                <a:avLst/>
              </a:prstGeom>
            </p:spPr>
            <p:txBody>
              <a:bodyPr lIns="43161" tIns="43161" rIns="43161" bIns="43161" rtlCol="0" anchor="ctr"/>
              <a:lstStyle/>
              <a:p>
                <a:pPr algn="ctr">
                  <a:lnSpc>
                    <a:spcPts val="2940"/>
                  </a:lnSpc>
                </a:pPr>
              </a:p>
            </p:txBody>
          </p:sp>
        </p:grpSp>
        <p:sp>
          <p:nvSpPr>
            <p:cNvPr id="20" name="TextBox 20"/>
            <p:cNvSpPr txBox="1"/>
            <p:nvPr/>
          </p:nvSpPr>
          <p:spPr>
            <a:xfrm>
              <a:off x="0" y="85385"/>
              <a:ext cx="2171284" cy="703133"/>
            </a:xfrm>
            <a:prstGeom prst="rect">
              <a:avLst/>
            </a:prstGeom>
          </p:spPr>
          <p:txBody>
            <a:bodyPr lIns="0" tIns="0" rIns="0" bIns="0" rtlCol="0" anchor="t">
              <a:spAutoFit/>
            </a:bodyPr>
            <a:lstStyle/>
            <a:p>
              <a:pPr algn="ctr">
                <a:lnSpc>
                  <a:spcPts val="4520"/>
                </a:lnSpc>
              </a:pPr>
              <a:r>
                <a:rPr lang="en-US" sz="3230" spc="526">
                  <a:solidFill>
                    <a:srgbClr val="F9F9F9"/>
                  </a:solidFill>
                  <a:ea typeface="思源黑体 Bold" panose="020B0800000000000000" charset="-122"/>
                </a:rPr>
                <a:t>增强</a:t>
              </a:r>
              <a:endParaRPr lang="en-US" sz="3230" spc="526">
                <a:solidFill>
                  <a:srgbClr val="F9F9F9"/>
                </a:solidFill>
                <a:ea typeface="思源黑体 Bold" panose="020B0800000000000000" charset="-122"/>
              </a:endParaRPr>
            </a:p>
          </p:txBody>
        </p:sp>
        <p:sp>
          <p:nvSpPr>
            <p:cNvPr id="21" name="TextBox 21"/>
            <p:cNvSpPr txBox="1"/>
            <p:nvPr/>
          </p:nvSpPr>
          <p:spPr>
            <a:xfrm>
              <a:off x="2633098" y="128360"/>
              <a:ext cx="6403396" cy="577799"/>
            </a:xfrm>
            <a:prstGeom prst="rect">
              <a:avLst/>
            </a:prstGeom>
          </p:spPr>
          <p:txBody>
            <a:bodyPr lIns="0" tIns="0" rIns="0" bIns="0" rtlCol="0" anchor="t">
              <a:spAutoFit/>
            </a:bodyPr>
            <a:lstStyle/>
            <a:p>
              <a:pPr algn="ctr">
                <a:lnSpc>
                  <a:spcPts val="3790"/>
                </a:lnSpc>
              </a:pPr>
              <a:r>
                <a:rPr lang="en-US" sz="2595" spc="103">
                  <a:solidFill>
                    <a:srgbClr val="000000"/>
                  </a:solidFill>
                  <a:ea typeface="思源黑体" panose="020B0500000000000000" charset="-122"/>
                </a:rPr>
                <a:t>政府与公众之间的互动和沟通</a:t>
              </a:r>
              <a:endParaRPr lang="en-US" sz="2595" spc="103">
                <a:solidFill>
                  <a:srgbClr val="000000"/>
                </a:solidFill>
                <a:ea typeface="思源黑体" panose="020B0500000000000000" charset="-122"/>
              </a:endParaRPr>
            </a:p>
          </p:txBody>
        </p:sp>
      </p:grpSp>
      <p:grpSp>
        <p:nvGrpSpPr>
          <p:cNvPr id="22" name="Group 22"/>
          <p:cNvGrpSpPr/>
          <p:nvPr/>
        </p:nvGrpSpPr>
        <p:grpSpPr>
          <a:xfrm rot="0">
            <a:off x="9526968" y="7803505"/>
            <a:ext cx="6407949" cy="698290"/>
            <a:chOff x="0" y="0"/>
            <a:chExt cx="8543932" cy="931054"/>
          </a:xfrm>
        </p:grpSpPr>
        <p:grpSp>
          <p:nvGrpSpPr>
            <p:cNvPr id="23" name="Group 23"/>
            <p:cNvGrpSpPr/>
            <p:nvPr/>
          </p:nvGrpSpPr>
          <p:grpSpPr>
            <a:xfrm rot="0">
              <a:off x="0" y="0"/>
              <a:ext cx="2171284" cy="931054"/>
              <a:chOff x="0" y="0"/>
              <a:chExt cx="504800" cy="216460"/>
            </a:xfrm>
          </p:grpSpPr>
          <p:sp>
            <p:nvSpPr>
              <p:cNvPr id="24" name="Freeform 24"/>
              <p:cNvSpPr/>
              <p:nvPr/>
            </p:nvSpPr>
            <p:spPr>
              <a:xfrm>
                <a:off x="0" y="0"/>
                <a:ext cx="504800" cy="216460"/>
              </a:xfrm>
              <a:custGeom>
                <a:avLst/>
                <a:gdLst/>
                <a:ahLst/>
                <a:cxnLst/>
                <a:rect l="l" t="t" r="r" b="b"/>
                <a:pathLst>
                  <a:path w="504800" h="216460">
                    <a:moveTo>
                      <a:pt x="0" y="0"/>
                    </a:moveTo>
                    <a:lnTo>
                      <a:pt x="504800" y="0"/>
                    </a:lnTo>
                    <a:lnTo>
                      <a:pt x="504800" y="216460"/>
                    </a:lnTo>
                    <a:lnTo>
                      <a:pt x="0" y="216460"/>
                    </a:lnTo>
                    <a:close/>
                  </a:path>
                </a:pathLst>
              </a:custGeom>
              <a:solidFill>
                <a:srgbClr val="18578F"/>
              </a:solidFill>
            </p:spPr>
          </p:sp>
          <p:sp>
            <p:nvSpPr>
              <p:cNvPr id="25" name="TextBox 25"/>
              <p:cNvSpPr txBox="1"/>
              <p:nvPr/>
            </p:nvSpPr>
            <p:spPr>
              <a:xfrm>
                <a:off x="0" y="-76200"/>
                <a:ext cx="504800" cy="292660"/>
              </a:xfrm>
              <a:prstGeom prst="rect">
                <a:avLst/>
              </a:prstGeom>
            </p:spPr>
            <p:txBody>
              <a:bodyPr lIns="43161" tIns="43161" rIns="43161" bIns="43161" rtlCol="0" anchor="ctr"/>
              <a:lstStyle/>
              <a:p>
                <a:pPr algn="ctr">
                  <a:lnSpc>
                    <a:spcPts val="2940"/>
                  </a:lnSpc>
                </a:pPr>
              </a:p>
            </p:txBody>
          </p:sp>
        </p:grpSp>
        <p:sp>
          <p:nvSpPr>
            <p:cNvPr id="26" name="TextBox 26"/>
            <p:cNvSpPr txBox="1"/>
            <p:nvPr/>
          </p:nvSpPr>
          <p:spPr>
            <a:xfrm>
              <a:off x="0" y="85385"/>
              <a:ext cx="2171284" cy="703133"/>
            </a:xfrm>
            <a:prstGeom prst="rect">
              <a:avLst/>
            </a:prstGeom>
          </p:spPr>
          <p:txBody>
            <a:bodyPr lIns="0" tIns="0" rIns="0" bIns="0" rtlCol="0" anchor="t">
              <a:spAutoFit/>
            </a:bodyPr>
            <a:lstStyle/>
            <a:p>
              <a:pPr algn="ctr">
                <a:lnSpc>
                  <a:spcPts val="4520"/>
                </a:lnSpc>
              </a:pPr>
              <a:r>
                <a:rPr lang="en-US" sz="3230" spc="526">
                  <a:solidFill>
                    <a:srgbClr val="F9F9F9"/>
                  </a:solidFill>
                  <a:ea typeface="思源黑体 Bold" panose="020B0800000000000000" charset="-122"/>
                </a:rPr>
                <a:t>推动</a:t>
              </a:r>
              <a:endParaRPr lang="en-US" sz="3230" spc="526">
                <a:solidFill>
                  <a:srgbClr val="F9F9F9"/>
                </a:solidFill>
                <a:ea typeface="思源黑体 Bold" panose="020B0800000000000000" charset="-122"/>
              </a:endParaRPr>
            </a:p>
          </p:txBody>
        </p:sp>
        <p:sp>
          <p:nvSpPr>
            <p:cNvPr id="27" name="TextBox 27"/>
            <p:cNvSpPr txBox="1"/>
            <p:nvPr/>
          </p:nvSpPr>
          <p:spPr>
            <a:xfrm>
              <a:off x="2633098" y="103200"/>
              <a:ext cx="5910834" cy="577799"/>
            </a:xfrm>
            <a:prstGeom prst="rect">
              <a:avLst/>
            </a:prstGeom>
          </p:spPr>
          <p:txBody>
            <a:bodyPr lIns="0" tIns="0" rIns="0" bIns="0" rtlCol="0" anchor="t">
              <a:spAutoFit/>
            </a:bodyPr>
            <a:lstStyle/>
            <a:p>
              <a:pPr algn="ctr">
                <a:lnSpc>
                  <a:spcPts val="3790"/>
                </a:lnSpc>
              </a:pPr>
              <a:r>
                <a:rPr lang="en-US" sz="2595" spc="103">
                  <a:solidFill>
                    <a:srgbClr val="000000"/>
                  </a:solidFill>
                  <a:ea typeface="思源黑体" panose="020B0500000000000000" charset="-122"/>
                </a:rPr>
                <a:t>数字化转型和智慧政务建设</a:t>
              </a:r>
              <a:endParaRPr lang="en-US" sz="2595" spc="103">
                <a:solidFill>
                  <a:srgbClr val="000000"/>
                </a:solidFill>
                <a:ea typeface="思源黑体" panose="020B0500000000000000" charset="-122"/>
              </a:endParaRP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638956" y="515615"/>
            <a:ext cx="15403801" cy="731520"/>
            <a:chOff x="0" y="0"/>
            <a:chExt cx="20538402" cy="975360"/>
          </a:xfrm>
        </p:grpSpPr>
        <p:sp>
          <p:nvSpPr>
            <p:cNvPr id="5" name="AutoShape 5"/>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6" name="TextBox 6"/>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项目简介</a:t>
              </a:r>
              <a:endParaRPr lang="en-US" sz="4200">
                <a:solidFill>
                  <a:srgbClr val="1B4367"/>
                </a:solidFill>
                <a:ea typeface="思源黑体 Bold" panose="020B0800000000000000" charset="-122"/>
              </a:endParaRPr>
            </a:p>
          </p:txBody>
        </p:sp>
      </p:grpSp>
      <p:grpSp>
        <p:nvGrpSpPr>
          <p:cNvPr id="7" name="Group 7"/>
          <p:cNvGrpSpPr/>
          <p:nvPr/>
        </p:nvGrpSpPr>
        <p:grpSpPr>
          <a:xfrm rot="0">
            <a:off x="2159961" y="4747885"/>
            <a:ext cx="14361792" cy="4111478"/>
            <a:chOff x="0" y="0"/>
            <a:chExt cx="19149056" cy="5481971"/>
          </a:xfrm>
        </p:grpSpPr>
        <p:sp>
          <p:nvSpPr>
            <p:cNvPr id="8" name="TextBox 8"/>
            <p:cNvSpPr txBox="1"/>
            <p:nvPr/>
          </p:nvSpPr>
          <p:spPr>
            <a:xfrm>
              <a:off x="0" y="4859502"/>
              <a:ext cx="4885230" cy="622469"/>
            </a:xfrm>
            <a:prstGeom prst="rect">
              <a:avLst/>
            </a:prstGeom>
          </p:spPr>
          <p:txBody>
            <a:bodyPr lIns="0" tIns="0" rIns="0" bIns="0" rtlCol="0" anchor="t">
              <a:spAutoFit/>
            </a:bodyPr>
            <a:lstStyle/>
            <a:p>
              <a:pPr algn="ctr">
                <a:lnSpc>
                  <a:spcPts val="3695"/>
                </a:lnSpc>
              </a:pPr>
              <a:r>
                <a:rPr lang="en-US" sz="3080">
                  <a:solidFill>
                    <a:srgbClr val="1D4971"/>
                  </a:solidFill>
                  <a:ea typeface="思源黑体" panose="020B0500000000000000" charset="-122"/>
                </a:rPr>
                <a:t>用户</a:t>
              </a:r>
              <a:endParaRPr lang="en-US" sz="3080">
                <a:solidFill>
                  <a:srgbClr val="1D4971"/>
                </a:solidFill>
                <a:ea typeface="思源黑体" panose="020B0500000000000000" charset="-122"/>
              </a:endParaRPr>
            </a:p>
          </p:txBody>
        </p:sp>
        <p:sp>
          <p:nvSpPr>
            <p:cNvPr id="9" name="TextBox 9"/>
            <p:cNvSpPr txBox="1"/>
            <p:nvPr/>
          </p:nvSpPr>
          <p:spPr>
            <a:xfrm>
              <a:off x="4922040" y="4852393"/>
              <a:ext cx="4885230" cy="622469"/>
            </a:xfrm>
            <a:prstGeom prst="rect">
              <a:avLst/>
            </a:prstGeom>
          </p:spPr>
          <p:txBody>
            <a:bodyPr lIns="0" tIns="0" rIns="0" bIns="0" rtlCol="0" anchor="t">
              <a:spAutoFit/>
            </a:bodyPr>
            <a:lstStyle/>
            <a:p>
              <a:pPr algn="ctr">
                <a:lnSpc>
                  <a:spcPts val="3695"/>
                </a:lnSpc>
              </a:pPr>
              <a:r>
                <a:rPr lang="en-US" sz="3080">
                  <a:solidFill>
                    <a:srgbClr val="1D4971"/>
                  </a:solidFill>
                  <a:ea typeface="思源黑体" panose="020B0500000000000000" charset="-122"/>
                </a:rPr>
                <a:t>前端页面</a:t>
              </a:r>
              <a:endParaRPr lang="en-US" sz="3080">
                <a:solidFill>
                  <a:srgbClr val="1D4971"/>
                </a:solidFill>
                <a:ea typeface="思源黑体" panose="020B0500000000000000" charset="-122"/>
              </a:endParaRPr>
            </a:p>
          </p:txBody>
        </p:sp>
        <p:sp>
          <p:nvSpPr>
            <p:cNvPr id="10" name="TextBox 10"/>
            <p:cNvSpPr txBox="1"/>
            <p:nvPr/>
          </p:nvSpPr>
          <p:spPr>
            <a:xfrm>
              <a:off x="11754371" y="4852393"/>
              <a:ext cx="4885230" cy="622469"/>
            </a:xfrm>
            <a:prstGeom prst="rect">
              <a:avLst/>
            </a:prstGeom>
          </p:spPr>
          <p:txBody>
            <a:bodyPr lIns="0" tIns="0" rIns="0" bIns="0" rtlCol="0" anchor="t">
              <a:spAutoFit/>
            </a:bodyPr>
            <a:lstStyle/>
            <a:p>
              <a:pPr algn="ctr">
                <a:lnSpc>
                  <a:spcPts val="3695"/>
                </a:lnSpc>
              </a:pPr>
              <a:r>
                <a:rPr lang="en-US" sz="3080">
                  <a:solidFill>
                    <a:srgbClr val="1D4971"/>
                  </a:solidFill>
                  <a:ea typeface="思源黑体" panose="020B0500000000000000" charset="-122"/>
                </a:rPr>
                <a:t>大语言模型服务器</a:t>
              </a:r>
              <a:endParaRPr lang="en-US" sz="3080">
                <a:solidFill>
                  <a:srgbClr val="1D4971"/>
                </a:solidFill>
                <a:ea typeface="思源黑体" panose="020B0500000000000000" charset="-122"/>
              </a:endParaRPr>
            </a:p>
          </p:txBody>
        </p:sp>
        <p:grpSp>
          <p:nvGrpSpPr>
            <p:cNvPr id="11" name="Group 11"/>
            <p:cNvGrpSpPr/>
            <p:nvPr/>
          </p:nvGrpSpPr>
          <p:grpSpPr>
            <a:xfrm rot="0">
              <a:off x="1631907" y="164780"/>
              <a:ext cx="1621418" cy="4483020"/>
              <a:chOff x="0" y="0"/>
              <a:chExt cx="1621418" cy="4483020"/>
            </a:xfrm>
          </p:grpSpPr>
          <p:sp>
            <p:nvSpPr>
              <p:cNvPr id="12" name="Freeform 12"/>
              <p:cNvSpPr/>
              <p:nvPr/>
            </p:nvSpPr>
            <p:spPr>
              <a:xfrm>
                <a:off x="0" y="0"/>
                <a:ext cx="1621409" cy="4482973"/>
              </a:xfrm>
              <a:custGeom>
                <a:avLst/>
                <a:gdLst/>
                <a:ahLst/>
                <a:cxnLst/>
                <a:rect l="l" t="t" r="r" b="b"/>
                <a:pathLst>
                  <a:path w="1621409" h="4482973">
                    <a:moveTo>
                      <a:pt x="0" y="0"/>
                    </a:moveTo>
                    <a:lnTo>
                      <a:pt x="1621409" y="0"/>
                    </a:lnTo>
                    <a:lnTo>
                      <a:pt x="1621409" y="4482973"/>
                    </a:lnTo>
                    <a:lnTo>
                      <a:pt x="0" y="4482973"/>
                    </a:lnTo>
                    <a:lnTo>
                      <a:pt x="0" y="0"/>
                    </a:lnTo>
                    <a:close/>
                  </a:path>
                </a:pathLst>
              </a:custGeom>
              <a:blipFill>
                <a:blip r:embed="rId2"/>
                <a:stretch>
                  <a:fillRect t="-87" b="-88"/>
                </a:stretch>
              </a:blipFill>
            </p:spPr>
          </p:sp>
        </p:grpSp>
        <p:grpSp>
          <p:nvGrpSpPr>
            <p:cNvPr id="13" name="Group 13"/>
            <p:cNvGrpSpPr/>
            <p:nvPr/>
          </p:nvGrpSpPr>
          <p:grpSpPr>
            <a:xfrm rot="0">
              <a:off x="3241919" y="2399771"/>
              <a:ext cx="2371034" cy="22813"/>
              <a:chOff x="0" y="0"/>
              <a:chExt cx="2371034" cy="22813"/>
            </a:xfrm>
          </p:grpSpPr>
          <p:sp>
            <p:nvSpPr>
              <p:cNvPr id="14" name="Freeform 14"/>
              <p:cNvSpPr/>
              <p:nvPr/>
            </p:nvSpPr>
            <p:spPr>
              <a:xfrm>
                <a:off x="0" y="0"/>
                <a:ext cx="2374519" cy="26035"/>
              </a:xfrm>
              <a:custGeom>
                <a:avLst/>
                <a:gdLst/>
                <a:ahLst/>
                <a:cxnLst/>
                <a:rect l="l" t="t" r="r" b="b"/>
                <a:pathLst>
                  <a:path w="2374519" h="26035">
                    <a:moveTo>
                      <a:pt x="6477" y="13081"/>
                    </a:moveTo>
                    <a:lnTo>
                      <a:pt x="2367788" y="0"/>
                    </a:lnTo>
                    <a:cubicBezTo>
                      <a:pt x="2371344" y="0"/>
                      <a:pt x="2374265" y="2921"/>
                      <a:pt x="2374392" y="6477"/>
                    </a:cubicBezTo>
                    <a:cubicBezTo>
                      <a:pt x="2374519" y="10033"/>
                      <a:pt x="2371471" y="12954"/>
                      <a:pt x="2367915" y="13081"/>
                    </a:cubicBezTo>
                    <a:lnTo>
                      <a:pt x="6604" y="26035"/>
                    </a:lnTo>
                    <a:cubicBezTo>
                      <a:pt x="2921" y="26035"/>
                      <a:pt x="0" y="23241"/>
                      <a:pt x="0" y="19558"/>
                    </a:cubicBezTo>
                    <a:cubicBezTo>
                      <a:pt x="0" y="15875"/>
                      <a:pt x="2921" y="13081"/>
                      <a:pt x="6477" y="12954"/>
                    </a:cubicBezTo>
                    <a:close/>
                  </a:path>
                </a:pathLst>
              </a:custGeom>
              <a:solidFill>
                <a:srgbClr val="5B9BD5"/>
              </a:solidFill>
            </p:spPr>
          </p:sp>
        </p:grpSp>
        <p:grpSp>
          <p:nvGrpSpPr>
            <p:cNvPr id="15" name="Group 15"/>
            <p:cNvGrpSpPr/>
            <p:nvPr/>
          </p:nvGrpSpPr>
          <p:grpSpPr>
            <a:xfrm rot="0">
              <a:off x="5601548" y="1185887"/>
              <a:ext cx="3526217" cy="2440803"/>
              <a:chOff x="0" y="0"/>
              <a:chExt cx="3526217" cy="2440803"/>
            </a:xfrm>
          </p:grpSpPr>
          <p:sp>
            <p:nvSpPr>
              <p:cNvPr id="16" name="Freeform 16"/>
              <p:cNvSpPr/>
              <p:nvPr/>
            </p:nvSpPr>
            <p:spPr>
              <a:xfrm>
                <a:off x="0" y="0"/>
                <a:ext cx="3526155" cy="2440813"/>
              </a:xfrm>
              <a:custGeom>
                <a:avLst/>
                <a:gdLst/>
                <a:ahLst/>
                <a:cxnLst/>
                <a:rect l="l" t="t" r="r" b="b"/>
                <a:pathLst>
                  <a:path w="3526155" h="2440813">
                    <a:moveTo>
                      <a:pt x="0" y="0"/>
                    </a:moveTo>
                    <a:lnTo>
                      <a:pt x="3526155" y="0"/>
                    </a:lnTo>
                    <a:lnTo>
                      <a:pt x="3526155" y="2440813"/>
                    </a:lnTo>
                    <a:lnTo>
                      <a:pt x="0" y="2440813"/>
                    </a:lnTo>
                    <a:lnTo>
                      <a:pt x="0" y="0"/>
                    </a:lnTo>
                    <a:close/>
                  </a:path>
                </a:pathLst>
              </a:custGeom>
              <a:blipFill>
                <a:blip r:embed="rId3"/>
                <a:stretch>
                  <a:fillRect l="-24" r="-26"/>
                </a:stretch>
              </a:blipFill>
            </p:spPr>
          </p:sp>
        </p:grpSp>
        <p:grpSp>
          <p:nvGrpSpPr>
            <p:cNvPr id="17" name="Group 17"/>
            <p:cNvGrpSpPr/>
            <p:nvPr/>
          </p:nvGrpSpPr>
          <p:grpSpPr>
            <a:xfrm rot="0">
              <a:off x="12640327" y="0"/>
              <a:ext cx="3113320" cy="4812576"/>
              <a:chOff x="0" y="0"/>
              <a:chExt cx="3113320" cy="4812576"/>
            </a:xfrm>
          </p:grpSpPr>
          <p:sp>
            <p:nvSpPr>
              <p:cNvPr id="18" name="Freeform 18"/>
              <p:cNvSpPr/>
              <p:nvPr/>
            </p:nvSpPr>
            <p:spPr>
              <a:xfrm>
                <a:off x="0" y="0"/>
                <a:ext cx="3113278" cy="4812538"/>
              </a:xfrm>
              <a:custGeom>
                <a:avLst/>
                <a:gdLst/>
                <a:ahLst/>
                <a:cxnLst/>
                <a:rect l="l" t="t" r="r" b="b"/>
                <a:pathLst>
                  <a:path w="3113278" h="4812538">
                    <a:moveTo>
                      <a:pt x="0" y="0"/>
                    </a:moveTo>
                    <a:lnTo>
                      <a:pt x="3113278" y="0"/>
                    </a:lnTo>
                    <a:lnTo>
                      <a:pt x="3113278" y="4812538"/>
                    </a:lnTo>
                    <a:lnTo>
                      <a:pt x="0" y="4812538"/>
                    </a:lnTo>
                    <a:lnTo>
                      <a:pt x="0" y="0"/>
                    </a:lnTo>
                    <a:close/>
                  </a:path>
                </a:pathLst>
              </a:custGeom>
              <a:blipFill>
                <a:blip r:embed="rId4"/>
                <a:stretch>
                  <a:fillRect l="-41" r="-42"/>
                </a:stretch>
              </a:blipFill>
            </p:spPr>
          </p:sp>
        </p:grpSp>
        <p:grpSp>
          <p:nvGrpSpPr>
            <p:cNvPr id="19" name="Group 19"/>
            <p:cNvGrpSpPr/>
            <p:nvPr/>
          </p:nvGrpSpPr>
          <p:grpSpPr>
            <a:xfrm rot="0">
              <a:off x="9116359" y="2399771"/>
              <a:ext cx="3535373" cy="22811"/>
              <a:chOff x="0" y="0"/>
              <a:chExt cx="3535373" cy="22811"/>
            </a:xfrm>
          </p:grpSpPr>
          <p:sp>
            <p:nvSpPr>
              <p:cNvPr id="20" name="Freeform 20"/>
              <p:cNvSpPr/>
              <p:nvPr/>
            </p:nvSpPr>
            <p:spPr>
              <a:xfrm>
                <a:off x="0" y="0"/>
                <a:ext cx="3538601" cy="26162"/>
              </a:xfrm>
              <a:custGeom>
                <a:avLst/>
                <a:gdLst/>
                <a:ahLst/>
                <a:cxnLst/>
                <a:rect l="l" t="t" r="r" b="b"/>
                <a:pathLst>
                  <a:path w="3538601" h="26162">
                    <a:moveTo>
                      <a:pt x="6604" y="0"/>
                    </a:moveTo>
                    <a:lnTo>
                      <a:pt x="3532124" y="13081"/>
                    </a:lnTo>
                    <a:cubicBezTo>
                      <a:pt x="3535680" y="13081"/>
                      <a:pt x="3538601" y="16002"/>
                      <a:pt x="3538601" y="19685"/>
                    </a:cubicBezTo>
                    <a:cubicBezTo>
                      <a:pt x="3538601" y="23368"/>
                      <a:pt x="3535680" y="26162"/>
                      <a:pt x="3531997" y="26162"/>
                    </a:cubicBezTo>
                    <a:lnTo>
                      <a:pt x="6477" y="13081"/>
                    </a:lnTo>
                    <a:cubicBezTo>
                      <a:pt x="2921" y="13081"/>
                      <a:pt x="0" y="10033"/>
                      <a:pt x="0" y="6477"/>
                    </a:cubicBezTo>
                    <a:cubicBezTo>
                      <a:pt x="0" y="2921"/>
                      <a:pt x="2921" y="0"/>
                      <a:pt x="6604" y="0"/>
                    </a:cubicBezTo>
                    <a:close/>
                  </a:path>
                </a:pathLst>
              </a:custGeom>
              <a:solidFill>
                <a:srgbClr val="5B9BD5"/>
              </a:solidFill>
            </p:spPr>
          </p:sp>
        </p:grpSp>
        <p:grpSp>
          <p:nvGrpSpPr>
            <p:cNvPr id="21" name="Group 21"/>
            <p:cNvGrpSpPr/>
            <p:nvPr/>
          </p:nvGrpSpPr>
          <p:grpSpPr>
            <a:xfrm rot="0">
              <a:off x="9116359" y="3128056"/>
              <a:ext cx="3535373" cy="22811"/>
              <a:chOff x="0" y="0"/>
              <a:chExt cx="3535373" cy="22811"/>
            </a:xfrm>
          </p:grpSpPr>
          <p:sp>
            <p:nvSpPr>
              <p:cNvPr id="22" name="Freeform 22"/>
              <p:cNvSpPr/>
              <p:nvPr/>
            </p:nvSpPr>
            <p:spPr>
              <a:xfrm>
                <a:off x="0" y="0"/>
                <a:ext cx="3538855" cy="26035"/>
              </a:xfrm>
              <a:custGeom>
                <a:avLst/>
                <a:gdLst/>
                <a:ahLst/>
                <a:cxnLst/>
                <a:rect l="l" t="t" r="r" b="b"/>
                <a:pathLst>
                  <a:path w="3538855" h="26035">
                    <a:moveTo>
                      <a:pt x="3532124" y="13081"/>
                    </a:moveTo>
                    <a:lnTo>
                      <a:pt x="6604" y="26035"/>
                    </a:lnTo>
                    <a:cubicBezTo>
                      <a:pt x="2921" y="26035"/>
                      <a:pt x="0" y="23114"/>
                      <a:pt x="0" y="19558"/>
                    </a:cubicBezTo>
                    <a:cubicBezTo>
                      <a:pt x="0" y="16002"/>
                      <a:pt x="2921" y="13081"/>
                      <a:pt x="6477" y="12954"/>
                    </a:cubicBezTo>
                    <a:lnTo>
                      <a:pt x="3532124" y="0"/>
                    </a:lnTo>
                    <a:cubicBezTo>
                      <a:pt x="3535680" y="0"/>
                      <a:pt x="3538601" y="2921"/>
                      <a:pt x="3538728" y="6477"/>
                    </a:cubicBezTo>
                    <a:cubicBezTo>
                      <a:pt x="3538855" y="10033"/>
                      <a:pt x="3535807" y="12954"/>
                      <a:pt x="3532251" y="13081"/>
                    </a:cubicBezTo>
                    <a:close/>
                  </a:path>
                </a:pathLst>
              </a:custGeom>
              <a:solidFill>
                <a:srgbClr val="5B9BD5"/>
              </a:solidFill>
            </p:spPr>
          </p:sp>
        </p:grpSp>
        <p:grpSp>
          <p:nvGrpSpPr>
            <p:cNvPr id="23" name="Group 23"/>
            <p:cNvGrpSpPr/>
            <p:nvPr/>
          </p:nvGrpSpPr>
          <p:grpSpPr>
            <a:xfrm rot="0">
              <a:off x="3241919" y="3128056"/>
              <a:ext cx="2371034" cy="22811"/>
              <a:chOff x="0" y="0"/>
              <a:chExt cx="2371034" cy="22811"/>
            </a:xfrm>
          </p:grpSpPr>
          <p:sp>
            <p:nvSpPr>
              <p:cNvPr id="24" name="Freeform 24"/>
              <p:cNvSpPr/>
              <p:nvPr/>
            </p:nvSpPr>
            <p:spPr>
              <a:xfrm>
                <a:off x="0" y="0"/>
                <a:ext cx="2374519" cy="26035"/>
              </a:xfrm>
              <a:custGeom>
                <a:avLst/>
                <a:gdLst/>
                <a:ahLst/>
                <a:cxnLst/>
                <a:rect l="l" t="t" r="r" b="b"/>
                <a:pathLst>
                  <a:path w="2374519" h="26035">
                    <a:moveTo>
                      <a:pt x="2367788" y="13081"/>
                    </a:moveTo>
                    <a:lnTo>
                      <a:pt x="6604" y="26035"/>
                    </a:lnTo>
                    <a:cubicBezTo>
                      <a:pt x="2921" y="26035"/>
                      <a:pt x="0" y="23241"/>
                      <a:pt x="0" y="19558"/>
                    </a:cubicBezTo>
                    <a:cubicBezTo>
                      <a:pt x="0" y="15875"/>
                      <a:pt x="2921" y="13081"/>
                      <a:pt x="6477" y="12954"/>
                    </a:cubicBezTo>
                    <a:lnTo>
                      <a:pt x="2367788" y="0"/>
                    </a:lnTo>
                    <a:cubicBezTo>
                      <a:pt x="2371344" y="0"/>
                      <a:pt x="2374265" y="2921"/>
                      <a:pt x="2374392" y="6477"/>
                    </a:cubicBezTo>
                    <a:cubicBezTo>
                      <a:pt x="2374519" y="10033"/>
                      <a:pt x="2371471" y="12954"/>
                      <a:pt x="2367915" y="13081"/>
                    </a:cubicBezTo>
                    <a:close/>
                  </a:path>
                </a:pathLst>
              </a:custGeom>
              <a:solidFill>
                <a:srgbClr val="5B9BD5"/>
              </a:solidFill>
            </p:spPr>
          </p:sp>
        </p:grpSp>
        <p:sp>
          <p:nvSpPr>
            <p:cNvPr id="25" name="TextBox 25"/>
            <p:cNvSpPr txBox="1"/>
            <p:nvPr/>
          </p:nvSpPr>
          <p:spPr>
            <a:xfrm>
              <a:off x="1956986" y="1874697"/>
              <a:ext cx="4885230" cy="353102"/>
            </a:xfrm>
            <a:prstGeom prst="rect">
              <a:avLst/>
            </a:prstGeom>
          </p:spPr>
          <p:txBody>
            <a:bodyPr lIns="0" tIns="0" rIns="0" bIns="0" rtlCol="0" anchor="t">
              <a:spAutoFit/>
            </a:bodyPr>
            <a:lstStyle/>
            <a:p>
              <a:pPr algn="ctr">
                <a:lnSpc>
                  <a:spcPts val="2030"/>
                </a:lnSpc>
              </a:pPr>
              <a:r>
                <a:rPr lang="en-US" sz="1695">
                  <a:solidFill>
                    <a:srgbClr val="1D4971"/>
                  </a:solidFill>
                  <a:ea typeface="思源黑体" panose="020B0500000000000000" charset="-122"/>
                </a:rPr>
                <a:t>用户询问问题</a:t>
              </a:r>
              <a:endParaRPr lang="en-US" sz="1695">
                <a:solidFill>
                  <a:srgbClr val="1D4971"/>
                </a:solidFill>
                <a:ea typeface="思源黑体" panose="020B0500000000000000" charset="-122"/>
              </a:endParaRPr>
            </a:p>
          </p:txBody>
        </p:sp>
        <p:sp>
          <p:nvSpPr>
            <p:cNvPr id="26" name="TextBox 26"/>
            <p:cNvSpPr txBox="1"/>
            <p:nvPr/>
          </p:nvSpPr>
          <p:spPr>
            <a:xfrm>
              <a:off x="8434604" y="1897144"/>
              <a:ext cx="4885230" cy="353102"/>
            </a:xfrm>
            <a:prstGeom prst="rect">
              <a:avLst/>
            </a:prstGeom>
          </p:spPr>
          <p:txBody>
            <a:bodyPr lIns="0" tIns="0" rIns="0" bIns="0" rtlCol="0" anchor="t">
              <a:spAutoFit/>
            </a:bodyPr>
            <a:lstStyle/>
            <a:p>
              <a:pPr algn="ctr">
                <a:lnSpc>
                  <a:spcPts val="2030"/>
                </a:lnSpc>
              </a:pPr>
              <a:r>
                <a:rPr lang="en-US" sz="1695">
                  <a:solidFill>
                    <a:srgbClr val="1D4971"/>
                  </a:solidFill>
                  <a:latin typeface="思源黑体" panose="020B0500000000000000" charset="-122"/>
                  <a:ea typeface="思源黑体" panose="020B0500000000000000" charset="-122"/>
                </a:rPr>
                <a:t>发送至LLM服务器</a:t>
              </a:r>
              <a:endParaRPr lang="en-US" sz="1695">
                <a:solidFill>
                  <a:srgbClr val="1D4971"/>
                </a:solidFill>
                <a:latin typeface="思源黑体" panose="020B0500000000000000" charset="-122"/>
                <a:ea typeface="思源黑体" panose="020B0500000000000000" charset="-122"/>
              </a:endParaRPr>
            </a:p>
          </p:txBody>
        </p:sp>
        <p:sp>
          <p:nvSpPr>
            <p:cNvPr id="27" name="TextBox 27"/>
            <p:cNvSpPr txBox="1"/>
            <p:nvPr/>
          </p:nvSpPr>
          <p:spPr>
            <a:xfrm>
              <a:off x="14263826" y="2385701"/>
              <a:ext cx="4885230" cy="353102"/>
            </a:xfrm>
            <a:prstGeom prst="rect">
              <a:avLst/>
            </a:prstGeom>
          </p:spPr>
          <p:txBody>
            <a:bodyPr lIns="0" tIns="0" rIns="0" bIns="0" rtlCol="0" anchor="t">
              <a:spAutoFit/>
            </a:bodyPr>
            <a:lstStyle/>
            <a:p>
              <a:pPr algn="ctr">
                <a:lnSpc>
                  <a:spcPts val="2030"/>
                </a:lnSpc>
              </a:pPr>
              <a:r>
                <a:rPr lang="en-US" sz="1695">
                  <a:solidFill>
                    <a:srgbClr val="1D4971"/>
                  </a:solidFill>
                  <a:latin typeface="思源黑体" panose="020B0500000000000000" charset="-122"/>
                  <a:ea typeface="思源黑体" panose="020B0500000000000000" charset="-122"/>
                </a:rPr>
                <a:t>LLM处理信息</a:t>
              </a:r>
              <a:endParaRPr lang="en-US" sz="1695">
                <a:solidFill>
                  <a:srgbClr val="1D4971"/>
                </a:solidFill>
                <a:latin typeface="思源黑体" panose="020B0500000000000000" charset="-122"/>
                <a:ea typeface="思源黑体" panose="020B0500000000000000" charset="-122"/>
              </a:endParaRPr>
            </a:p>
          </p:txBody>
        </p:sp>
        <p:sp>
          <p:nvSpPr>
            <p:cNvPr id="28" name="TextBox 28"/>
            <p:cNvSpPr txBox="1"/>
            <p:nvPr/>
          </p:nvSpPr>
          <p:spPr>
            <a:xfrm>
              <a:off x="8429780" y="3262839"/>
              <a:ext cx="4885230" cy="353102"/>
            </a:xfrm>
            <a:prstGeom prst="rect">
              <a:avLst/>
            </a:prstGeom>
          </p:spPr>
          <p:txBody>
            <a:bodyPr lIns="0" tIns="0" rIns="0" bIns="0" rtlCol="0" anchor="t">
              <a:spAutoFit/>
            </a:bodyPr>
            <a:lstStyle/>
            <a:p>
              <a:pPr algn="ctr">
                <a:lnSpc>
                  <a:spcPts val="2030"/>
                </a:lnSpc>
              </a:pPr>
              <a:r>
                <a:rPr lang="en-US" sz="1695">
                  <a:solidFill>
                    <a:srgbClr val="1D4971"/>
                  </a:solidFill>
                  <a:latin typeface="思源黑体" panose="020B0500000000000000" charset="-122"/>
                  <a:ea typeface="思源黑体" panose="020B0500000000000000" charset="-122"/>
                </a:rPr>
                <a:t>LLM回传信息</a:t>
              </a:r>
              <a:endParaRPr lang="en-US" sz="1695">
                <a:solidFill>
                  <a:srgbClr val="1D4971"/>
                </a:solidFill>
                <a:latin typeface="思源黑体" panose="020B0500000000000000" charset="-122"/>
                <a:ea typeface="思源黑体" panose="020B0500000000000000" charset="-122"/>
              </a:endParaRPr>
            </a:p>
          </p:txBody>
        </p:sp>
        <p:sp>
          <p:nvSpPr>
            <p:cNvPr id="29" name="TextBox 29"/>
            <p:cNvSpPr txBox="1"/>
            <p:nvPr/>
          </p:nvSpPr>
          <p:spPr>
            <a:xfrm>
              <a:off x="1983103" y="3162449"/>
              <a:ext cx="4885230" cy="353102"/>
            </a:xfrm>
            <a:prstGeom prst="rect">
              <a:avLst/>
            </a:prstGeom>
          </p:spPr>
          <p:txBody>
            <a:bodyPr lIns="0" tIns="0" rIns="0" bIns="0" rtlCol="0" anchor="t">
              <a:spAutoFit/>
            </a:bodyPr>
            <a:lstStyle/>
            <a:p>
              <a:pPr algn="ctr">
                <a:lnSpc>
                  <a:spcPts val="2030"/>
                </a:lnSpc>
              </a:pPr>
              <a:r>
                <a:rPr lang="en-US" sz="1695">
                  <a:solidFill>
                    <a:srgbClr val="1D4971"/>
                  </a:solidFill>
                  <a:ea typeface="思源黑体" panose="020B0500000000000000" charset="-122"/>
                </a:rPr>
                <a:t>前端展示结果</a:t>
              </a:r>
              <a:endParaRPr lang="en-US" sz="1695">
                <a:solidFill>
                  <a:srgbClr val="1D4971"/>
                </a:solidFill>
                <a:ea typeface="思源黑体" panose="020B0500000000000000" charset="-122"/>
              </a:endParaRPr>
            </a:p>
          </p:txBody>
        </p:sp>
      </p:grpSp>
      <p:grpSp>
        <p:nvGrpSpPr>
          <p:cNvPr id="30" name="Group 30"/>
          <p:cNvGrpSpPr/>
          <p:nvPr/>
        </p:nvGrpSpPr>
        <p:grpSpPr>
          <a:xfrm rot="0">
            <a:off x="3079967" y="2563784"/>
            <a:ext cx="2663112" cy="851454"/>
            <a:chOff x="0" y="0"/>
            <a:chExt cx="3550816" cy="1135272"/>
          </a:xfrm>
        </p:grpSpPr>
        <p:grpSp>
          <p:nvGrpSpPr>
            <p:cNvPr id="31" name="Group 31"/>
            <p:cNvGrpSpPr/>
            <p:nvPr/>
          </p:nvGrpSpPr>
          <p:grpSpPr>
            <a:xfrm rot="0">
              <a:off x="0" y="0"/>
              <a:ext cx="3550816" cy="1135272"/>
              <a:chOff x="0" y="0"/>
              <a:chExt cx="701396" cy="224251"/>
            </a:xfrm>
          </p:grpSpPr>
          <p:sp>
            <p:nvSpPr>
              <p:cNvPr id="32" name="Freeform 32"/>
              <p:cNvSpPr/>
              <p:nvPr/>
            </p:nvSpPr>
            <p:spPr>
              <a:xfrm>
                <a:off x="0" y="0"/>
                <a:ext cx="701396" cy="224251"/>
              </a:xfrm>
              <a:custGeom>
                <a:avLst/>
                <a:gdLst/>
                <a:ahLst/>
                <a:cxnLst/>
                <a:rect l="l" t="t" r="r" b="b"/>
                <a:pathLst>
                  <a:path w="701396" h="224251">
                    <a:moveTo>
                      <a:pt x="0" y="0"/>
                    </a:moveTo>
                    <a:lnTo>
                      <a:pt x="701396" y="0"/>
                    </a:lnTo>
                    <a:lnTo>
                      <a:pt x="701396" y="224251"/>
                    </a:lnTo>
                    <a:lnTo>
                      <a:pt x="0" y="224251"/>
                    </a:lnTo>
                    <a:close/>
                  </a:path>
                </a:pathLst>
              </a:custGeom>
              <a:solidFill>
                <a:srgbClr val="18578F"/>
              </a:solidFill>
            </p:spPr>
          </p:sp>
          <p:sp>
            <p:nvSpPr>
              <p:cNvPr id="33" name="TextBox 33"/>
              <p:cNvSpPr txBox="1"/>
              <p:nvPr/>
            </p:nvSpPr>
            <p:spPr>
              <a:xfrm>
                <a:off x="0" y="-76200"/>
                <a:ext cx="701396" cy="300451"/>
              </a:xfrm>
              <a:prstGeom prst="rect">
                <a:avLst/>
              </a:prstGeom>
            </p:spPr>
            <p:txBody>
              <a:bodyPr lIns="50800" tIns="50800" rIns="50800" bIns="50800" rtlCol="0" anchor="ctr"/>
              <a:lstStyle/>
              <a:p>
                <a:pPr algn="ctr">
                  <a:lnSpc>
                    <a:spcPts val="2940"/>
                  </a:lnSpc>
                </a:pPr>
              </a:p>
            </p:txBody>
          </p:sp>
        </p:grpSp>
        <p:sp>
          <p:nvSpPr>
            <p:cNvPr id="34" name="TextBox 34"/>
            <p:cNvSpPr txBox="1"/>
            <p:nvPr/>
          </p:nvSpPr>
          <p:spPr>
            <a:xfrm>
              <a:off x="230161" y="158484"/>
              <a:ext cx="3090495" cy="751628"/>
            </a:xfrm>
            <a:prstGeom prst="rect">
              <a:avLst/>
            </a:prstGeom>
          </p:spPr>
          <p:txBody>
            <a:bodyPr lIns="0" tIns="0" rIns="0" bIns="0" rtlCol="0" anchor="t">
              <a:spAutoFit/>
            </a:bodyPr>
            <a:lstStyle/>
            <a:p>
              <a:pPr algn="ctr">
                <a:lnSpc>
                  <a:spcPts val="4760"/>
                </a:lnSpc>
              </a:pPr>
              <a:r>
                <a:rPr lang="en-US" sz="3400" spc="445">
                  <a:solidFill>
                    <a:srgbClr val="FFFFFF"/>
                  </a:solidFill>
                  <a:ea typeface="思源黑体 Bold" panose="020B0800000000000000" charset="-122"/>
                </a:rPr>
                <a:t>探索重点</a:t>
              </a:r>
              <a:endParaRPr lang="en-US" sz="3400" spc="445">
                <a:solidFill>
                  <a:srgbClr val="FFFFFF"/>
                </a:solidFill>
                <a:ea typeface="思源黑体 Bold" panose="020B0800000000000000" charset="-122"/>
              </a:endParaRPr>
            </a:p>
          </p:txBody>
        </p:sp>
      </p:grpSp>
      <p:grpSp>
        <p:nvGrpSpPr>
          <p:cNvPr id="35" name="Group 35"/>
          <p:cNvGrpSpPr/>
          <p:nvPr/>
        </p:nvGrpSpPr>
        <p:grpSpPr>
          <a:xfrm rot="0">
            <a:off x="6602035" y="2381252"/>
            <a:ext cx="10440723" cy="1232515"/>
            <a:chOff x="0" y="0"/>
            <a:chExt cx="13920964" cy="1643354"/>
          </a:xfrm>
        </p:grpSpPr>
        <p:sp>
          <p:nvSpPr>
            <p:cNvPr id="36" name="TextBox 36"/>
            <p:cNvSpPr txBox="1"/>
            <p:nvPr/>
          </p:nvSpPr>
          <p:spPr>
            <a:xfrm>
              <a:off x="7875948" y="1030155"/>
              <a:ext cx="6045016" cy="613198"/>
            </a:xfrm>
            <a:prstGeom prst="rect">
              <a:avLst/>
            </a:prstGeom>
          </p:spPr>
          <p:txBody>
            <a:bodyPr lIns="0" tIns="0" rIns="0" bIns="0" rtlCol="0" anchor="t">
              <a:spAutoFit/>
            </a:bodyPr>
            <a:lstStyle/>
            <a:p>
              <a:pPr>
                <a:lnSpc>
                  <a:spcPts val="3920"/>
                </a:lnSpc>
                <a:spcBef>
                  <a:spcPct val="0"/>
                </a:spcBef>
              </a:pPr>
              <a:r>
                <a:rPr lang="en-US" sz="2800">
                  <a:solidFill>
                    <a:srgbClr val="000000"/>
                  </a:solidFill>
                  <a:latin typeface="思源黑体" panose="020B0500000000000000" charset="-122"/>
                </a:rPr>
                <a:t>4.</a:t>
              </a:r>
              <a:r>
                <a:rPr lang="en-US" sz="2800">
                  <a:solidFill>
                    <a:srgbClr val="000000"/>
                  </a:solidFill>
                  <a:ea typeface="思源黑体" panose="020B0500000000000000" charset="-122"/>
                </a:rPr>
                <a:t>前后端开发工作。</a:t>
              </a:r>
              <a:endParaRPr lang="en-US" sz="2800">
                <a:solidFill>
                  <a:srgbClr val="000000"/>
                </a:solidFill>
                <a:ea typeface="思源黑体" panose="020B0500000000000000" charset="-122"/>
              </a:endParaRPr>
            </a:p>
          </p:txBody>
        </p:sp>
        <p:sp>
          <p:nvSpPr>
            <p:cNvPr id="37" name="TextBox 37"/>
            <p:cNvSpPr txBox="1"/>
            <p:nvPr/>
          </p:nvSpPr>
          <p:spPr>
            <a:xfrm>
              <a:off x="0" y="1030155"/>
              <a:ext cx="7056763" cy="613198"/>
            </a:xfrm>
            <a:prstGeom prst="rect">
              <a:avLst/>
            </a:prstGeom>
          </p:spPr>
          <p:txBody>
            <a:bodyPr lIns="0" tIns="0" rIns="0" bIns="0" rtlCol="0" anchor="t">
              <a:spAutoFit/>
            </a:bodyPr>
            <a:lstStyle/>
            <a:p>
              <a:pPr>
                <a:lnSpc>
                  <a:spcPts val="3920"/>
                </a:lnSpc>
                <a:spcBef>
                  <a:spcPct val="0"/>
                </a:spcBef>
              </a:pPr>
              <a:r>
                <a:rPr lang="en-US" sz="2800">
                  <a:solidFill>
                    <a:srgbClr val="000000"/>
                  </a:solidFill>
                  <a:latin typeface="思源黑体" panose="020B0500000000000000" charset="-122"/>
                  <a:ea typeface="思源黑体" panose="020B0500000000000000" charset="-122"/>
                </a:rPr>
                <a:t>2.优化</a:t>
              </a:r>
              <a:r>
                <a:rPr lang="en-US" sz="2800">
                  <a:solidFill>
                    <a:srgbClr val="000000"/>
                  </a:solidFill>
                  <a:ea typeface="思源黑体" panose="020B0500000000000000" charset="-122"/>
                </a:rPr>
                <a:t>文本近似度检索效果；</a:t>
              </a:r>
              <a:endParaRPr lang="en-US" sz="2800">
                <a:solidFill>
                  <a:srgbClr val="000000"/>
                </a:solidFill>
                <a:ea typeface="思源黑体" panose="020B0500000000000000" charset="-122"/>
              </a:endParaRPr>
            </a:p>
          </p:txBody>
        </p:sp>
        <p:sp>
          <p:nvSpPr>
            <p:cNvPr id="38" name="TextBox 38"/>
            <p:cNvSpPr txBox="1"/>
            <p:nvPr/>
          </p:nvSpPr>
          <p:spPr>
            <a:xfrm>
              <a:off x="7875948" y="-47625"/>
              <a:ext cx="4218674" cy="613198"/>
            </a:xfrm>
            <a:prstGeom prst="rect">
              <a:avLst/>
            </a:prstGeom>
          </p:spPr>
          <p:txBody>
            <a:bodyPr lIns="0" tIns="0" rIns="0" bIns="0" rtlCol="0" anchor="t">
              <a:spAutoFit/>
            </a:bodyPr>
            <a:lstStyle/>
            <a:p>
              <a:pPr>
                <a:lnSpc>
                  <a:spcPts val="3920"/>
                </a:lnSpc>
                <a:spcBef>
                  <a:spcPct val="0"/>
                </a:spcBef>
              </a:pPr>
              <a:r>
                <a:rPr lang="en-US" sz="2800">
                  <a:solidFill>
                    <a:srgbClr val="000000"/>
                  </a:solidFill>
                  <a:latin typeface="思源黑体" panose="020B0500000000000000" charset="-122"/>
                </a:rPr>
                <a:t>3.</a:t>
              </a:r>
              <a:r>
                <a:rPr lang="en-US" sz="2800">
                  <a:solidFill>
                    <a:srgbClr val="000000"/>
                  </a:solidFill>
                  <a:ea typeface="思源黑体" panose="020B0500000000000000" charset="-122"/>
                </a:rPr>
                <a:t>提升安全性；</a:t>
              </a:r>
              <a:endParaRPr lang="en-US" sz="2800">
                <a:solidFill>
                  <a:srgbClr val="000000"/>
                </a:solidFill>
                <a:ea typeface="思源黑体" panose="020B0500000000000000" charset="-122"/>
              </a:endParaRPr>
            </a:p>
          </p:txBody>
        </p:sp>
        <p:sp>
          <p:nvSpPr>
            <p:cNvPr id="39" name="TextBox 39"/>
            <p:cNvSpPr txBox="1"/>
            <p:nvPr/>
          </p:nvSpPr>
          <p:spPr>
            <a:xfrm>
              <a:off x="0" y="-47625"/>
              <a:ext cx="7875948" cy="613198"/>
            </a:xfrm>
            <a:prstGeom prst="rect">
              <a:avLst/>
            </a:prstGeom>
          </p:spPr>
          <p:txBody>
            <a:bodyPr lIns="0" tIns="0" rIns="0" bIns="0" rtlCol="0" anchor="t">
              <a:spAutoFit/>
            </a:bodyPr>
            <a:lstStyle/>
            <a:p>
              <a:pPr>
                <a:lnSpc>
                  <a:spcPts val="3920"/>
                </a:lnSpc>
                <a:spcBef>
                  <a:spcPct val="0"/>
                </a:spcBef>
              </a:pPr>
              <a:r>
                <a:rPr lang="en-US" sz="2800">
                  <a:solidFill>
                    <a:srgbClr val="000000"/>
                  </a:solidFill>
                  <a:latin typeface="思源黑体" panose="020B0500000000000000" charset="-122"/>
                </a:rPr>
                <a:t>1.</a:t>
              </a:r>
              <a:r>
                <a:rPr lang="en-US" sz="2800">
                  <a:solidFill>
                    <a:srgbClr val="000000"/>
                  </a:solidFill>
                  <a:ea typeface="思源黑体" panose="020B0500000000000000" charset="-122"/>
                </a:rPr>
                <a:t>处理语言模型的回复范围限制；</a:t>
              </a:r>
              <a:endParaRPr lang="en-US" sz="2800">
                <a:solidFill>
                  <a:srgbClr val="000000"/>
                </a:solidFill>
                <a:ea typeface="思源黑体" panose="020B0500000000000000" charset="-122"/>
              </a:endParaRPr>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2642264" y="3856430"/>
            <a:ext cx="13003472" cy="5782517"/>
            <a:chOff x="0" y="0"/>
            <a:chExt cx="18477788" cy="8216892"/>
          </a:xfrm>
        </p:grpSpPr>
        <p:sp>
          <p:nvSpPr>
            <p:cNvPr id="5" name="Freeform 5"/>
            <p:cNvSpPr/>
            <p:nvPr/>
          </p:nvSpPr>
          <p:spPr>
            <a:xfrm>
              <a:off x="0" y="0"/>
              <a:ext cx="18477737" cy="8216900"/>
            </a:xfrm>
            <a:custGeom>
              <a:avLst/>
              <a:gdLst/>
              <a:ahLst/>
              <a:cxnLst/>
              <a:rect l="l" t="t" r="r" b="b"/>
              <a:pathLst>
                <a:path w="18477737" h="8216900">
                  <a:moveTo>
                    <a:pt x="0" y="0"/>
                  </a:moveTo>
                  <a:lnTo>
                    <a:pt x="18477737" y="0"/>
                  </a:lnTo>
                  <a:lnTo>
                    <a:pt x="18477737" y="8216900"/>
                  </a:lnTo>
                  <a:lnTo>
                    <a:pt x="0" y="8216900"/>
                  </a:lnTo>
                  <a:lnTo>
                    <a:pt x="0" y="0"/>
                  </a:lnTo>
                  <a:close/>
                </a:path>
              </a:pathLst>
            </a:custGeom>
            <a:blipFill>
              <a:blip r:embed="rId2"/>
              <a:stretch>
                <a:fillRect t="-13255" b="-13255"/>
              </a:stretch>
            </a:blipFill>
          </p:spPr>
        </p:sp>
      </p:grpSp>
      <p:grpSp>
        <p:nvGrpSpPr>
          <p:cNvPr id="6" name="Group 6"/>
          <p:cNvGrpSpPr/>
          <p:nvPr/>
        </p:nvGrpSpPr>
        <p:grpSpPr>
          <a:xfrm rot="0">
            <a:off x="1638956" y="515615"/>
            <a:ext cx="15403801" cy="731520"/>
            <a:chOff x="0" y="0"/>
            <a:chExt cx="20538402" cy="975360"/>
          </a:xfrm>
        </p:grpSpPr>
        <p:sp>
          <p:nvSpPr>
            <p:cNvPr id="7" name="AutoShape 7"/>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8" name="TextBox 8"/>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项目简介</a:t>
              </a:r>
              <a:endParaRPr lang="en-US" sz="4200">
                <a:solidFill>
                  <a:srgbClr val="1B4367"/>
                </a:solidFill>
                <a:ea typeface="思源黑体 Bold" panose="020B0800000000000000" charset="-122"/>
              </a:endParaRPr>
            </a:p>
          </p:txBody>
        </p:sp>
      </p:grpSp>
      <p:grpSp>
        <p:nvGrpSpPr>
          <p:cNvPr id="9" name="Group 9"/>
          <p:cNvGrpSpPr/>
          <p:nvPr/>
        </p:nvGrpSpPr>
        <p:grpSpPr>
          <a:xfrm rot="0">
            <a:off x="3208806" y="1579294"/>
            <a:ext cx="2549772" cy="812800"/>
            <a:chOff x="0" y="0"/>
            <a:chExt cx="3399696" cy="1083733"/>
          </a:xfrm>
        </p:grpSpPr>
        <p:grpSp>
          <p:nvGrpSpPr>
            <p:cNvPr id="10" name="Group 10"/>
            <p:cNvGrpSpPr/>
            <p:nvPr/>
          </p:nvGrpSpPr>
          <p:grpSpPr>
            <a:xfrm rot="0">
              <a:off x="0" y="0"/>
              <a:ext cx="3337760" cy="1083733"/>
              <a:chOff x="0" y="0"/>
              <a:chExt cx="745158" cy="241945"/>
            </a:xfrm>
          </p:grpSpPr>
          <p:sp>
            <p:nvSpPr>
              <p:cNvPr id="11" name="Freeform 11"/>
              <p:cNvSpPr/>
              <p:nvPr/>
            </p:nvSpPr>
            <p:spPr>
              <a:xfrm>
                <a:off x="0" y="0"/>
                <a:ext cx="745158" cy="241945"/>
              </a:xfrm>
              <a:custGeom>
                <a:avLst/>
                <a:gdLst/>
                <a:ahLst/>
                <a:cxnLst/>
                <a:rect l="l" t="t" r="r" b="b"/>
                <a:pathLst>
                  <a:path w="745158" h="241945">
                    <a:moveTo>
                      <a:pt x="0" y="0"/>
                    </a:moveTo>
                    <a:lnTo>
                      <a:pt x="745158" y="0"/>
                    </a:lnTo>
                    <a:lnTo>
                      <a:pt x="745158" y="241945"/>
                    </a:lnTo>
                    <a:lnTo>
                      <a:pt x="0" y="241945"/>
                    </a:lnTo>
                    <a:close/>
                  </a:path>
                </a:pathLst>
              </a:custGeom>
              <a:solidFill>
                <a:srgbClr val="18578F"/>
              </a:solidFill>
            </p:spPr>
          </p:sp>
          <p:sp>
            <p:nvSpPr>
              <p:cNvPr id="12" name="TextBox 12"/>
              <p:cNvSpPr txBox="1"/>
              <p:nvPr/>
            </p:nvSpPr>
            <p:spPr>
              <a:xfrm>
                <a:off x="0" y="-76200"/>
                <a:ext cx="745158" cy="318145"/>
              </a:xfrm>
              <a:prstGeom prst="rect">
                <a:avLst/>
              </a:prstGeom>
            </p:spPr>
            <p:txBody>
              <a:bodyPr lIns="44947" tIns="44947" rIns="44947" bIns="44947" rtlCol="0" anchor="ctr"/>
              <a:lstStyle/>
              <a:p>
                <a:pPr algn="ctr">
                  <a:lnSpc>
                    <a:spcPts val="2940"/>
                  </a:lnSpc>
                </a:pPr>
              </a:p>
            </p:txBody>
          </p:sp>
        </p:grpSp>
        <p:sp>
          <p:nvSpPr>
            <p:cNvPr id="13" name="TextBox 13"/>
            <p:cNvSpPr txBox="1"/>
            <p:nvPr/>
          </p:nvSpPr>
          <p:spPr>
            <a:xfrm>
              <a:off x="0" y="67674"/>
              <a:ext cx="3399696" cy="795986"/>
            </a:xfrm>
            <a:prstGeom prst="rect">
              <a:avLst/>
            </a:prstGeom>
          </p:spPr>
          <p:txBody>
            <a:bodyPr lIns="0" tIns="0" rIns="0" bIns="0" rtlCol="0" anchor="t">
              <a:spAutoFit/>
            </a:bodyPr>
            <a:lstStyle/>
            <a:p>
              <a:pPr algn="ctr">
                <a:lnSpc>
                  <a:spcPts val="5540"/>
                </a:lnSpc>
              </a:pPr>
              <a:r>
                <a:rPr lang="en-US" sz="3220" spc="669">
                  <a:solidFill>
                    <a:srgbClr val="FFFFFF"/>
                  </a:solidFill>
                  <a:ea typeface="思源黑体 Bold" panose="020B0800000000000000" charset="-122"/>
                </a:rPr>
                <a:t>语言模型</a:t>
              </a:r>
              <a:endParaRPr lang="en-US" sz="3220" spc="669">
                <a:solidFill>
                  <a:srgbClr val="FFFFFF"/>
                </a:solidFill>
                <a:ea typeface="思源黑体 Bold" panose="020B0800000000000000" charset="-122"/>
              </a:endParaRPr>
            </a:p>
          </p:txBody>
        </p:sp>
      </p:grpSp>
      <p:sp>
        <p:nvSpPr>
          <p:cNvPr id="14" name="TextBox 14"/>
          <p:cNvSpPr txBox="1"/>
          <p:nvPr/>
        </p:nvSpPr>
        <p:spPr>
          <a:xfrm>
            <a:off x="2642264" y="2441014"/>
            <a:ext cx="13003472" cy="1215391"/>
          </a:xfrm>
          <a:prstGeom prst="rect">
            <a:avLst/>
          </a:prstGeom>
        </p:spPr>
        <p:txBody>
          <a:bodyPr lIns="0" tIns="0" rIns="0" bIns="0" rtlCol="0" anchor="t">
            <a:spAutoFit/>
          </a:bodyPr>
          <a:lstStyle/>
          <a:p>
            <a:pPr algn="l">
              <a:lnSpc>
                <a:spcPts val="5040"/>
              </a:lnSpc>
            </a:pPr>
            <a:r>
              <a:rPr lang="en-US" sz="2800">
                <a:solidFill>
                  <a:srgbClr val="000000"/>
                </a:solidFill>
                <a:latin typeface="思源黑体" panose="020B0500000000000000" charset="-122"/>
              </a:rPr>
              <a:t>         </a:t>
            </a:r>
            <a:r>
              <a:rPr lang="en-US" sz="2800">
                <a:solidFill>
                  <a:srgbClr val="000000"/>
                </a:solidFill>
                <a:latin typeface="思源黑体" panose="020B0500000000000000" charset="-122"/>
                <a:ea typeface="思源黑体" panose="020B0500000000000000" charset="-122"/>
              </a:rPr>
              <a:t>本项目语言模型尝试了chatGLM2、llama2等，最后选择chatglm2-6b模型，成功部署并且测试微调方式通过。</a:t>
            </a:r>
            <a:endParaRPr lang="en-US" sz="2800">
              <a:solidFill>
                <a:srgbClr val="000000"/>
              </a:solidFill>
              <a:latin typeface="思源黑体" panose="020B0500000000000000" charset="-122"/>
              <a:ea typeface="思源黑体" panose="020B0500000000000000" charset="-122"/>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9557399" y="1949232"/>
            <a:ext cx="3674225" cy="4898967"/>
            <a:chOff x="0" y="0"/>
            <a:chExt cx="5412847" cy="7217129"/>
          </a:xfrm>
        </p:grpSpPr>
        <p:sp>
          <p:nvSpPr>
            <p:cNvPr id="5" name="Freeform 5"/>
            <p:cNvSpPr/>
            <p:nvPr/>
          </p:nvSpPr>
          <p:spPr>
            <a:xfrm>
              <a:off x="0" y="0"/>
              <a:ext cx="5412867" cy="7217156"/>
            </a:xfrm>
            <a:custGeom>
              <a:avLst/>
              <a:gdLst/>
              <a:ahLst/>
              <a:cxnLst/>
              <a:rect l="l" t="t" r="r" b="b"/>
              <a:pathLst>
                <a:path w="5412867" h="7217156">
                  <a:moveTo>
                    <a:pt x="0" y="0"/>
                  </a:moveTo>
                  <a:lnTo>
                    <a:pt x="5412867" y="0"/>
                  </a:lnTo>
                  <a:lnTo>
                    <a:pt x="5412867" y="7217156"/>
                  </a:lnTo>
                  <a:lnTo>
                    <a:pt x="0" y="7217156"/>
                  </a:lnTo>
                  <a:lnTo>
                    <a:pt x="0" y="0"/>
                  </a:lnTo>
                  <a:close/>
                </a:path>
              </a:pathLst>
            </a:custGeom>
            <a:blipFill>
              <a:blip r:embed="rId2"/>
              <a:stretch>
                <a:fillRect t="-15" b="-14"/>
              </a:stretch>
            </a:blipFill>
          </p:spPr>
        </p:sp>
      </p:grpSp>
      <p:grpSp>
        <p:nvGrpSpPr>
          <p:cNvPr id="6" name="Group 6"/>
          <p:cNvGrpSpPr/>
          <p:nvPr/>
        </p:nvGrpSpPr>
        <p:grpSpPr>
          <a:xfrm rot="0">
            <a:off x="13585075" y="1949232"/>
            <a:ext cx="3674225" cy="4898967"/>
            <a:chOff x="0" y="0"/>
            <a:chExt cx="5412847" cy="7217129"/>
          </a:xfrm>
        </p:grpSpPr>
        <p:sp>
          <p:nvSpPr>
            <p:cNvPr id="7" name="Freeform 7"/>
            <p:cNvSpPr/>
            <p:nvPr/>
          </p:nvSpPr>
          <p:spPr>
            <a:xfrm>
              <a:off x="0" y="0"/>
              <a:ext cx="5412867" cy="7217156"/>
            </a:xfrm>
            <a:custGeom>
              <a:avLst/>
              <a:gdLst/>
              <a:ahLst/>
              <a:cxnLst/>
              <a:rect l="l" t="t" r="r" b="b"/>
              <a:pathLst>
                <a:path w="5412867" h="7217156">
                  <a:moveTo>
                    <a:pt x="0" y="0"/>
                  </a:moveTo>
                  <a:lnTo>
                    <a:pt x="5412867" y="0"/>
                  </a:lnTo>
                  <a:lnTo>
                    <a:pt x="5412867" y="7217156"/>
                  </a:lnTo>
                  <a:lnTo>
                    <a:pt x="0" y="7217156"/>
                  </a:lnTo>
                  <a:lnTo>
                    <a:pt x="0" y="0"/>
                  </a:lnTo>
                  <a:close/>
                </a:path>
              </a:pathLst>
            </a:custGeom>
            <a:blipFill>
              <a:blip r:embed="rId3"/>
              <a:stretch>
                <a:fillRect/>
              </a:stretch>
            </a:blipFill>
          </p:spPr>
        </p:sp>
      </p:grpSp>
      <p:grpSp>
        <p:nvGrpSpPr>
          <p:cNvPr id="8" name="Group 8"/>
          <p:cNvGrpSpPr/>
          <p:nvPr/>
        </p:nvGrpSpPr>
        <p:grpSpPr>
          <a:xfrm rot="0">
            <a:off x="1638956" y="515615"/>
            <a:ext cx="15403801" cy="731520"/>
            <a:chOff x="0" y="0"/>
            <a:chExt cx="20538402" cy="975360"/>
          </a:xfrm>
        </p:grpSpPr>
        <p:sp>
          <p:nvSpPr>
            <p:cNvPr id="9" name="AutoShape 9"/>
            <p:cNvSpPr/>
            <p:nvPr/>
          </p:nvSpPr>
          <p:spPr>
            <a:xfrm>
              <a:off x="0" y="969010"/>
              <a:ext cx="20538402" cy="0"/>
            </a:xfrm>
            <a:prstGeom prst="line">
              <a:avLst/>
            </a:prstGeom>
            <a:ln w="12700" cap="flat">
              <a:solidFill>
                <a:srgbClr val="1D4971"/>
              </a:solidFill>
              <a:prstDash val="solid"/>
              <a:headEnd type="none" w="sm" len="sm"/>
              <a:tailEnd type="none" w="sm" len="sm"/>
            </a:ln>
          </p:spPr>
        </p:sp>
        <p:sp>
          <p:nvSpPr>
            <p:cNvPr id="10" name="TextBox 10"/>
            <p:cNvSpPr txBox="1"/>
            <p:nvPr/>
          </p:nvSpPr>
          <p:spPr>
            <a:xfrm>
              <a:off x="0" y="-76200"/>
              <a:ext cx="4267200" cy="924560"/>
            </a:xfrm>
            <a:prstGeom prst="rect">
              <a:avLst/>
            </a:prstGeom>
          </p:spPr>
          <p:txBody>
            <a:bodyPr lIns="0" tIns="0" rIns="0" bIns="0" rtlCol="0" anchor="t">
              <a:spAutoFit/>
            </a:bodyPr>
            <a:lstStyle/>
            <a:p>
              <a:pPr>
                <a:lnSpc>
                  <a:spcPts val="5880"/>
                </a:lnSpc>
              </a:pPr>
              <a:r>
                <a:rPr lang="en-US" sz="4200">
                  <a:solidFill>
                    <a:srgbClr val="1B4367"/>
                  </a:solidFill>
                  <a:ea typeface="思源黑体 Bold" panose="020B0800000000000000" charset="-122"/>
                </a:rPr>
                <a:t>实践过程</a:t>
              </a:r>
              <a:endParaRPr lang="en-US" sz="4200">
                <a:solidFill>
                  <a:srgbClr val="1B4367"/>
                </a:solidFill>
                <a:ea typeface="思源黑体 Bold" panose="020B0800000000000000" charset="-122"/>
              </a:endParaRPr>
            </a:p>
          </p:txBody>
        </p:sp>
      </p:grpSp>
      <p:sp>
        <p:nvSpPr>
          <p:cNvPr id="11" name="TextBox 11"/>
          <p:cNvSpPr txBox="1"/>
          <p:nvPr/>
        </p:nvSpPr>
        <p:spPr>
          <a:xfrm>
            <a:off x="2117215" y="7772124"/>
            <a:ext cx="14447284" cy="1215391"/>
          </a:xfrm>
          <a:prstGeom prst="rect">
            <a:avLst/>
          </a:prstGeom>
        </p:spPr>
        <p:txBody>
          <a:bodyPr lIns="0" tIns="0" rIns="0" bIns="0" rtlCol="0" anchor="t">
            <a:spAutoFit/>
          </a:bodyPr>
          <a:lstStyle/>
          <a:p>
            <a:pPr algn="l">
              <a:lnSpc>
                <a:spcPts val="5040"/>
              </a:lnSpc>
            </a:pPr>
            <a:r>
              <a:rPr lang="en-US" sz="2800">
                <a:solidFill>
                  <a:srgbClr val="000000"/>
                </a:solidFill>
                <a:latin typeface="思源黑体" panose="020B0500000000000000" charset="-122"/>
              </a:rPr>
              <a:t>         </a:t>
            </a:r>
            <a:r>
              <a:rPr lang="en-US" sz="2800">
                <a:solidFill>
                  <a:srgbClr val="000000"/>
                </a:solidFill>
                <a:ea typeface="思源黑体" panose="020B0500000000000000" charset="-122"/>
              </a:rPr>
              <a:t>本项目由专业的指导老师进行建议咨询方面，以学校的实验室设备作为项目未来研发的坚实保障，拥有较高的落地可行性。</a:t>
            </a:r>
            <a:endParaRPr lang="en-US" sz="2800">
              <a:solidFill>
                <a:srgbClr val="000000"/>
              </a:solidFill>
              <a:ea typeface="思源黑体" panose="020B0500000000000000" charset="-122"/>
            </a:endParaRPr>
          </a:p>
        </p:txBody>
      </p:sp>
      <p:grpSp>
        <p:nvGrpSpPr>
          <p:cNvPr id="12" name="Group 12"/>
          <p:cNvGrpSpPr/>
          <p:nvPr/>
        </p:nvGrpSpPr>
        <p:grpSpPr>
          <a:xfrm rot="0">
            <a:off x="853187" y="3457540"/>
            <a:ext cx="3330003" cy="941176"/>
            <a:chOff x="0" y="0"/>
            <a:chExt cx="4440004" cy="1254901"/>
          </a:xfrm>
        </p:grpSpPr>
        <p:grpSp>
          <p:nvGrpSpPr>
            <p:cNvPr id="13" name="Group 13"/>
            <p:cNvGrpSpPr/>
            <p:nvPr/>
          </p:nvGrpSpPr>
          <p:grpSpPr>
            <a:xfrm rot="0">
              <a:off x="36208" y="0"/>
              <a:ext cx="4403796" cy="1254901"/>
              <a:chOff x="0" y="0"/>
              <a:chExt cx="869886" cy="247882"/>
            </a:xfrm>
          </p:grpSpPr>
          <p:sp>
            <p:nvSpPr>
              <p:cNvPr id="14" name="Freeform 14"/>
              <p:cNvSpPr/>
              <p:nvPr/>
            </p:nvSpPr>
            <p:spPr>
              <a:xfrm>
                <a:off x="0" y="0"/>
                <a:ext cx="869886" cy="247882"/>
              </a:xfrm>
              <a:custGeom>
                <a:avLst/>
                <a:gdLst/>
                <a:ahLst/>
                <a:cxnLst/>
                <a:rect l="l" t="t" r="r" b="b"/>
                <a:pathLst>
                  <a:path w="869886" h="247882">
                    <a:moveTo>
                      <a:pt x="119545" y="0"/>
                    </a:moveTo>
                    <a:lnTo>
                      <a:pt x="750341" y="0"/>
                    </a:lnTo>
                    <a:cubicBezTo>
                      <a:pt x="782046" y="0"/>
                      <a:pt x="812453" y="12595"/>
                      <a:pt x="834872" y="35014"/>
                    </a:cubicBezTo>
                    <a:cubicBezTo>
                      <a:pt x="857291" y="57433"/>
                      <a:pt x="869886" y="87839"/>
                      <a:pt x="869886" y="119545"/>
                    </a:cubicBezTo>
                    <a:lnTo>
                      <a:pt x="869886" y="128337"/>
                    </a:lnTo>
                    <a:cubicBezTo>
                      <a:pt x="869886" y="160042"/>
                      <a:pt x="857291" y="190449"/>
                      <a:pt x="834872" y="212868"/>
                    </a:cubicBezTo>
                    <a:cubicBezTo>
                      <a:pt x="812453" y="235287"/>
                      <a:pt x="782046" y="247882"/>
                      <a:pt x="750341" y="247882"/>
                    </a:cubicBezTo>
                    <a:lnTo>
                      <a:pt x="119545" y="247882"/>
                    </a:lnTo>
                    <a:cubicBezTo>
                      <a:pt x="87839" y="247882"/>
                      <a:pt x="57433" y="235287"/>
                      <a:pt x="35014" y="212868"/>
                    </a:cubicBezTo>
                    <a:cubicBezTo>
                      <a:pt x="12595" y="190449"/>
                      <a:pt x="0" y="160042"/>
                      <a:pt x="0" y="128337"/>
                    </a:cubicBezTo>
                    <a:lnTo>
                      <a:pt x="0" y="119545"/>
                    </a:lnTo>
                    <a:cubicBezTo>
                      <a:pt x="0" y="87839"/>
                      <a:pt x="12595" y="57433"/>
                      <a:pt x="35014" y="35014"/>
                    </a:cubicBezTo>
                    <a:cubicBezTo>
                      <a:pt x="57433" y="12595"/>
                      <a:pt x="87839" y="0"/>
                      <a:pt x="119545" y="0"/>
                    </a:cubicBezTo>
                    <a:close/>
                  </a:path>
                </a:pathLst>
              </a:custGeom>
              <a:solidFill>
                <a:srgbClr val="256BAB"/>
              </a:solidFill>
            </p:spPr>
          </p:sp>
          <p:sp>
            <p:nvSpPr>
              <p:cNvPr id="15" name="TextBox 15"/>
              <p:cNvSpPr txBox="1"/>
              <p:nvPr/>
            </p:nvSpPr>
            <p:spPr>
              <a:xfrm>
                <a:off x="0" y="-76200"/>
                <a:ext cx="869886" cy="324082"/>
              </a:xfrm>
              <a:prstGeom prst="rect">
                <a:avLst/>
              </a:prstGeom>
            </p:spPr>
            <p:txBody>
              <a:bodyPr lIns="50800" tIns="50800" rIns="50800" bIns="50800" rtlCol="0" anchor="ctr"/>
              <a:lstStyle/>
              <a:p>
                <a:pPr algn="ctr">
                  <a:lnSpc>
                    <a:spcPts val="2940"/>
                  </a:lnSpc>
                </a:pPr>
              </a:p>
            </p:txBody>
          </p:sp>
        </p:grpSp>
        <p:sp>
          <p:nvSpPr>
            <p:cNvPr id="16" name="TextBox 16"/>
            <p:cNvSpPr txBox="1"/>
            <p:nvPr/>
          </p:nvSpPr>
          <p:spPr>
            <a:xfrm>
              <a:off x="0" y="276507"/>
              <a:ext cx="4403796" cy="644736"/>
            </a:xfrm>
            <a:prstGeom prst="rect">
              <a:avLst/>
            </a:prstGeom>
          </p:spPr>
          <p:txBody>
            <a:bodyPr lIns="0" tIns="0" rIns="0" bIns="0" rtlCol="0" anchor="t">
              <a:spAutoFit/>
            </a:bodyPr>
            <a:lstStyle/>
            <a:p>
              <a:pPr algn="ctr">
                <a:lnSpc>
                  <a:spcPts val="4060"/>
                </a:lnSpc>
              </a:pPr>
              <a:r>
                <a:rPr lang="en-US" sz="2900">
                  <a:solidFill>
                    <a:srgbClr val="FFFFFF"/>
                  </a:solidFill>
                  <a:ea typeface="思源黑体 Bold" panose="020B0800000000000000" charset="-122"/>
                </a:rPr>
                <a:t>收集、处理数据</a:t>
              </a:r>
              <a:endParaRPr lang="en-US" sz="2900">
                <a:solidFill>
                  <a:srgbClr val="FFFFFF"/>
                </a:solidFill>
                <a:ea typeface="思源黑体 Bold" panose="020B0800000000000000" charset="-122"/>
              </a:endParaRPr>
            </a:p>
          </p:txBody>
        </p:sp>
      </p:grpSp>
      <p:grpSp>
        <p:nvGrpSpPr>
          <p:cNvPr id="17" name="Group 17"/>
          <p:cNvGrpSpPr/>
          <p:nvPr/>
        </p:nvGrpSpPr>
        <p:grpSpPr>
          <a:xfrm rot="0">
            <a:off x="5246130" y="2692449"/>
            <a:ext cx="3308809" cy="1997816"/>
            <a:chOff x="0" y="0"/>
            <a:chExt cx="4411745" cy="2663754"/>
          </a:xfrm>
        </p:grpSpPr>
        <p:grpSp>
          <p:nvGrpSpPr>
            <p:cNvPr id="18" name="Group 18"/>
            <p:cNvGrpSpPr/>
            <p:nvPr/>
          </p:nvGrpSpPr>
          <p:grpSpPr>
            <a:xfrm rot="0">
              <a:off x="0" y="0"/>
              <a:ext cx="4403796" cy="2663754"/>
              <a:chOff x="0" y="0"/>
              <a:chExt cx="869886" cy="526174"/>
            </a:xfrm>
          </p:grpSpPr>
          <p:sp>
            <p:nvSpPr>
              <p:cNvPr id="19" name="Freeform 19"/>
              <p:cNvSpPr/>
              <p:nvPr/>
            </p:nvSpPr>
            <p:spPr>
              <a:xfrm>
                <a:off x="0" y="0"/>
                <a:ext cx="869886" cy="526174"/>
              </a:xfrm>
              <a:custGeom>
                <a:avLst/>
                <a:gdLst/>
                <a:ahLst/>
                <a:cxnLst/>
                <a:rect l="l" t="t" r="r" b="b"/>
                <a:pathLst>
                  <a:path w="869886" h="526174">
                    <a:moveTo>
                      <a:pt x="119545" y="0"/>
                    </a:moveTo>
                    <a:lnTo>
                      <a:pt x="750341" y="0"/>
                    </a:lnTo>
                    <a:cubicBezTo>
                      <a:pt x="782046" y="0"/>
                      <a:pt x="812453" y="12595"/>
                      <a:pt x="834872" y="35014"/>
                    </a:cubicBezTo>
                    <a:cubicBezTo>
                      <a:pt x="857291" y="57433"/>
                      <a:pt x="869886" y="87839"/>
                      <a:pt x="869886" y="119545"/>
                    </a:cubicBezTo>
                    <a:lnTo>
                      <a:pt x="869886" y="406629"/>
                    </a:lnTo>
                    <a:cubicBezTo>
                      <a:pt x="869886" y="438334"/>
                      <a:pt x="857291" y="468741"/>
                      <a:pt x="834872" y="491160"/>
                    </a:cubicBezTo>
                    <a:cubicBezTo>
                      <a:pt x="812453" y="513579"/>
                      <a:pt x="782046" y="526174"/>
                      <a:pt x="750341" y="526174"/>
                    </a:cubicBezTo>
                    <a:lnTo>
                      <a:pt x="119545" y="526174"/>
                    </a:lnTo>
                    <a:cubicBezTo>
                      <a:pt x="87839" y="526174"/>
                      <a:pt x="57433" y="513579"/>
                      <a:pt x="35014" y="491160"/>
                    </a:cubicBezTo>
                    <a:cubicBezTo>
                      <a:pt x="12595" y="468741"/>
                      <a:pt x="0" y="438334"/>
                      <a:pt x="0" y="406629"/>
                    </a:cubicBezTo>
                    <a:lnTo>
                      <a:pt x="0" y="119545"/>
                    </a:lnTo>
                    <a:cubicBezTo>
                      <a:pt x="0" y="87839"/>
                      <a:pt x="12595" y="57433"/>
                      <a:pt x="35014" y="35014"/>
                    </a:cubicBezTo>
                    <a:cubicBezTo>
                      <a:pt x="57433" y="12595"/>
                      <a:pt x="87839" y="0"/>
                      <a:pt x="119545" y="0"/>
                    </a:cubicBezTo>
                    <a:close/>
                  </a:path>
                </a:pathLst>
              </a:custGeom>
              <a:solidFill>
                <a:srgbClr val="256BAB"/>
              </a:solidFill>
            </p:spPr>
          </p:sp>
          <p:sp>
            <p:nvSpPr>
              <p:cNvPr id="20" name="TextBox 20"/>
              <p:cNvSpPr txBox="1"/>
              <p:nvPr/>
            </p:nvSpPr>
            <p:spPr>
              <a:xfrm>
                <a:off x="0" y="-76200"/>
                <a:ext cx="869886" cy="602374"/>
              </a:xfrm>
              <a:prstGeom prst="rect">
                <a:avLst/>
              </a:prstGeom>
            </p:spPr>
            <p:txBody>
              <a:bodyPr lIns="50800" tIns="50800" rIns="50800" bIns="50800" rtlCol="0" anchor="ctr"/>
              <a:lstStyle/>
              <a:p>
                <a:pPr algn="ctr">
                  <a:lnSpc>
                    <a:spcPts val="2940"/>
                  </a:lnSpc>
                </a:pPr>
              </a:p>
            </p:txBody>
          </p:sp>
        </p:grpSp>
        <p:sp>
          <p:nvSpPr>
            <p:cNvPr id="21" name="TextBox 21"/>
            <p:cNvSpPr txBox="1"/>
            <p:nvPr/>
          </p:nvSpPr>
          <p:spPr>
            <a:xfrm>
              <a:off x="7950" y="312491"/>
              <a:ext cx="4403796" cy="1950211"/>
            </a:xfrm>
            <a:prstGeom prst="rect">
              <a:avLst/>
            </a:prstGeom>
          </p:spPr>
          <p:txBody>
            <a:bodyPr lIns="0" tIns="0" rIns="0" bIns="0" rtlCol="0" anchor="t">
              <a:spAutoFit/>
            </a:bodyPr>
            <a:lstStyle/>
            <a:p>
              <a:pPr algn="ctr">
                <a:lnSpc>
                  <a:spcPts val="3980"/>
                </a:lnSpc>
              </a:pPr>
              <a:r>
                <a:rPr lang="en-US" sz="2600" spc="104">
                  <a:solidFill>
                    <a:srgbClr val="FFFFFF"/>
                  </a:solidFill>
                  <a:ea typeface="思源黑体 Bold" panose="020B0800000000000000" charset="-122"/>
                </a:rPr>
                <a:t>对选择向量数据库</a:t>
              </a:r>
              <a:endParaRPr lang="en-US" sz="2600" spc="104">
                <a:solidFill>
                  <a:srgbClr val="FFFFFF"/>
                </a:solidFill>
                <a:ea typeface="思源黑体 Bold" panose="020B0800000000000000" charset="-122"/>
              </a:endParaRPr>
            </a:p>
            <a:p>
              <a:pPr algn="ctr">
                <a:lnSpc>
                  <a:spcPts val="3980"/>
                </a:lnSpc>
              </a:pPr>
              <a:r>
                <a:rPr lang="en-US" sz="2600" spc="104">
                  <a:solidFill>
                    <a:srgbClr val="FFFFFF"/>
                  </a:solidFill>
                  <a:ea typeface="思源黑体 Bold" panose="020B0800000000000000" charset="-122"/>
                </a:rPr>
                <a:t>切分储存文本技术</a:t>
              </a:r>
              <a:endParaRPr lang="en-US" sz="2600" spc="104">
                <a:solidFill>
                  <a:srgbClr val="FFFFFF"/>
                </a:solidFill>
                <a:ea typeface="思源黑体 Bold" panose="020B0800000000000000" charset="-122"/>
              </a:endParaRPr>
            </a:p>
            <a:p>
              <a:pPr algn="ctr">
                <a:lnSpc>
                  <a:spcPts val="3980"/>
                </a:lnSpc>
              </a:pPr>
              <a:r>
                <a:rPr lang="en-US" sz="2600" spc="104">
                  <a:solidFill>
                    <a:srgbClr val="FFFFFF"/>
                  </a:solidFill>
                  <a:ea typeface="思源黑体 Bold" panose="020B0800000000000000" charset="-122"/>
                </a:rPr>
                <a:t>进行探索优化</a:t>
              </a:r>
              <a:endParaRPr lang="en-US" sz="2600" spc="104">
                <a:solidFill>
                  <a:srgbClr val="FFFFFF"/>
                </a:solidFill>
                <a:ea typeface="思源黑体 Bold" panose="020B0800000000000000" charset="-122"/>
              </a:endParaRPr>
            </a:p>
          </p:txBody>
        </p:sp>
      </p:grpSp>
      <p:grpSp>
        <p:nvGrpSpPr>
          <p:cNvPr id="22" name="Group 22"/>
          <p:cNvGrpSpPr/>
          <p:nvPr/>
        </p:nvGrpSpPr>
        <p:grpSpPr>
          <a:xfrm rot="0">
            <a:off x="853187" y="5478169"/>
            <a:ext cx="7349476" cy="941176"/>
            <a:chOff x="0" y="0"/>
            <a:chExt cx="9799301" cy="1254901"/>
          </a:xfrm>
        </p:grpSpPr>
        <p:grpSp>
          <p:nvGrpSpPr>
            <p:cNvPr id="23" name="Group 23"/>
            <p:cNvGrpSpPr/>
            <p:nvPr/>
          </p:nvGrpSpPr>
          <p:grpSpPr>
            <a:xfrm rot="0">
              <a:off x="1054090" y="0"/>
              <a:ext cx="7691120" cy="1254901"/>
              <a:chOff x="0" y="0"/>
              <a:chExt cx="1519234" cy="247882"/>
            </a:xfrm>
          </p:grpSpPr>
          <p:sp>
            <p:nvSpPr>
              <p:cNvPr id="24" name="Freeform 24"/>
              <p:cNvSpPr/>
              <p:nvPr/>
            </p:nvSpPr>
            <p:spPr>
              <a:xfrm>
                <a:off x="0" y="0"/>
                <a:ext cx="1519234" cy="247882"/>
              </a:xfrm>
              <a:custGeom>
                <a:avLst/>
                <a:gdLst/>
                <a:ahLst/>
                <a:cxnLst/>
                <a:rect l="l" t="t" r="r" b="b"/>
                <a:pathLst>
                  <a:path w="1519234" h="247882">
                    <a:moveTo>
                      <a:pt x="68449" y="0"/>
                    </a:moveTo>
                    <a:lnTo>
                      <a:pt x="1450785" y="0"/>
                    </a:lnTo>
                    <a:cubicBezTo>
                      <a:pt x="1488588" y="0"/>
                      <a:pt x="1519234" y="30646"/>
                      <a:pt x="1519234" y="68449"/>
                    </a:cubicBezTo>
                    <a:lnTo>
                      <a:pt x="1519234" y="179432"/>
                    </a:lnTo>
                    <a:cubicBezTo>
                      <a:pt x="1519234" y="217236"/>
                      <a:pt x="1488588" y="247882"/>
                      <a:pt x="1450785" y="247882"/>
                    </a:cubicBezTo>
                    <a:lnTo>
                      <a:pt x="68449" y="247882"/>
                    </a:lnTo>
                    <a:cubicBezTo>
                      <a:pt x="30646" y="247882"/>
                      <a:pt x="0" y="217236"/>
                      <a:pt x="0" y="179432"/>
                    </a:cubicBezTo>
                    <a:lnTo>
                      <a:pt x="0" y="68449"/>
                    </a:lnTo>
                    <a:cubicBezTo>
                      <a:pt x="0" y="30646"/>
                      <a:pt x="30646" y="0"/>
                      <a:pt x="68449" y="0"/>
                    </a:cubicBezTo>
                    <a:close/>
                  </a:path>
                </a:pathLst>
              </a:custGeom>
              <a:solidFill>
                <a:srgbClr val="256BAB"/>
              </a:solidFill>
            </p:spPr>
          </p:sp>
          <p:sp>
            <p:nvSpPr>
              <p:cNvPr id="25" name="TextBox 25"/>
              <p:cNvSpPr txBox="1"/>
              <p:nvPr/>
            </p:nvSpPr>
            <p:spPr>
              <a:xfrm>
                <a:off x="0" y="-76200"/>
                <a:ext cx="1519234" cy="324082"/>
              </a:xfrm>
              <a:prstGeom prst="rect">
                <a:avLst/>
              </a:prstGeom>
            </p:spPr>
            <p:txBody>
              <a:bodyPr lIns="50800" tIns="50800" rIns="50800" bIns="50800" rtlCol="0" anchor="ctr"/>
              <a:lstStyle/>
              <a:p>
                <a:pPr algn="ctr">
                  <a:lnSpc>
                    <a:spcPts val="2940"/>
                  </a:lnSpc>
                </a:pPr>
              </a:p>
            </p:txBody>
          </p:sp>
        </p:grpSp>
        <p:sp>
          <p:nvSpPr>
            <p:cNvPr id="26" name="TextBox 26"/>
            <p:cNvSpPr txBox="1"/>
            <p:nvPr/>
          </p:nvSpPr>
          <p:spPr>
            <a:xfrm>
              <a:off x="0" y="276507"/>
              <a:ext cx="9799301" cy="644736"/>
            </a:xfrm>
            <a:prstGeom prst="rect">
              <a:avLst/>
            </a:prstGeom>
          </p:spPr>
          <p:txBody>
            <a:bodyPr lIns="0" tIns="0" rIns="0" bIns="0" rtlCol="0" anchor="t">
              <a:spAutoFit/>
            </a:bodyPr>
            <a:lstStyle/>
            <a:p>
              <a:pPr algn="ctr">
                <a:lnSpc>
                  <a:spcPts val="4060"/>
                </a:lnSpc>
              </a:pPr>
              <a:r>
                <a:rPr lang="en-US" sz="2900">
                  <a:solidFill>
                    <a:srgbClr val="FFFFFF"/>
                  </a:solidFill>
                  <a:ea typeface="思源黑体 Bold" panose="020B0800000000000000" charset="-122"/>
                </a:rPr>
                <a:t>定期采用小数据进行微调尝试</a:t>
              </a:r>
              <a:endParaRPr lang="en-US" sz="2900">
                <a:solidFill>
                  <a:srgbClr val="FFFFFF"/>
                </a:solidFill>
                <a:ea typeface="思源黑体 Bold" panose="020B0800000000000000" charset="-122"/>
              </a:endParaRPr>
            </a:p>
          </p:txBody>
        </p:sp>
      </p:grpSp>
      <p:sp>
        <p:nvSpPr>
          <p:cNvPr id="27" name="AutoShape 27"/>
          <p:cNvSpPr/>
          <p:nvPr/>
        </p:nvSpPr>
        <p:spPr>
          <a:xfrm flipV="1">
            <a:off x="6044509" y="4690264"/>
            <a:ext cx="856025" cy="850842"/>
          </a:xfrm>
          <a:prstGeom prst="line">
            <a:avLst/>
          </a:prstGeom>
          <a:ln w="66675" cap="flat">
            <a:solidFill>
              <a:srgbClr val="18578F"/>
            </a:solidFill>
            <a:prstDash val="solid"/>
            <a:headEnd type="none" w="sm" len="sm"/>
            <a:tailEnd type="none" w="sm" len="sm"/>
          </a:ln>
        </p:spPr>
      </p:sp>
      <p:sp>
        <p:nvSpPr>
          <p:cNvPr id="28" name="AutoShape 28"/>
          <p:cNvSpPr/>
          <p:nvPr/>
        </p:nvSpPr>
        <p:spPr>
          <a:xfrm>
            <a:off x="2518188" y="4398715"/>
            <a:ext cx="851276" cy="1079454"/>
          </a:xfrm>
          <a:prstGeom prst="line">
            <a:avLst/>
          </a:prstGeom>
          <a:ln w="66675" cap="flat">
            <a:solidFill>
              <a:srgbClr val="18578F"/>
            </a:solidFill>
            <a:prstDash val="solid"/>
            <a:headEnd type="none" w="sm" len="sm"/>
            <a:tailEnd type="none" w="sm" len="sm"/>
          </a:ln>
        </p:spPr>
      </p:sp>
      <p:sp>
        <p:nvSpPr>
          <p:cNvPr id="29" name="AutoShape 29"/>
          <p:cNvSpPr/>
          <p:nvPr/>
        </p:nvSpPr>
        <p:spPr>
          <a:xfrm flipV="1">
            <a:off x="4183190" y="3894790"/>
            <a:ext cx="1062940" cy="33338"/>
          </a:xfrm>
          <a:prstGeom prst="line">
            <a:avLst/>
          </a:prstGeom>
          <a:ln w="66675" cap="flat">
            <a:solidFill>
              <a:srgbClr val="18578F"/>
            </a:solidFill>
            <a:prstDash val="solid"/>
            <a:headEnd type="none" w="sm" len="sm"/>
            <a:tailEnd type="none" w="sm" len="sm"/>
          </a:ln>
        </p:spPr>
      </p:sp>
    </p:spTree>
  </p:cSld>
  <p:clrMapOvr>
    <a:masterClrMapping/>
  </p:clrMapOvr>
  <p:transition>
    <p:fade/>
  </p:transition>
</p:sld>
</file>

<file path=ppt/tags/tag1.xml><?xml version="1.0" encoding="utf-8"?>
<p:tagLst xmlns:p="http://schemas.openxmlformats.org/presentationml/2006/main">
  <p:tag name="commondata" val="eyJoZGlkIjoiZTNiMmJjMGUyMDNhMGI0MjllZTc4OTE3ODRjOTBjMWQ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2501</Words>
  <Application>WPS 演示</Application>
  <PresentationFormat>On-screen Show (4:3)</PresentationFormat>
  <Paragraphs>320</Paragraphs>
  <Slides>17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宋体</vt:lpstr>
      <vt:lpstr>Wingdings</vt:lpstr>
      <vt:lpstr>字由点字倔强黑</vt:lpstr>
      <vt:lpstr>思源黑体 Bold</vt:lpstr>
      <vt:lpstr>思源黑体</vt:lpstr>
      <vt:lpstr>Arial</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政务先锋 PPT(3).pptx</dc:title>
  <dc:creator/>
  <cp:lastModifiedBy>柠。</cp:lastModifiedBy>
  <cp:revision>5</cp:revision>
  <dcterms:created xsi:type="dcterms:W3CDTF">2006-08-16T00:00:00Z</dcterms:created>
  <dcterms:modified xsi:type="dcterms:W3CDTF">2023-12-07T02:11:50Z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3953C60ED2F74EF98DD73B9120642B3F_12</vt:lpwstr>
  </property>
</Properties>
</file>